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7" r:id="rId1"/>
    <p:sldMasterId id="2147483708" r:id="rId2"/>
    <p:sldMasterId id="2147483710" r:id="rId3"/>
    <p:sldMasterId id="2147483711" r:id="rId4"/>
  </p:sldMasterIdLst>
  <p:notesMasterIdLst>
    <p:notesMasterId r:id="rId42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Helvetica Neue" panose="020B0604020202020204" charset="0"/>
      <p:regular r:id="rId47"/>
      <p:bold r:id="rId48"/>
      <p:italic r:id="rId49"/>
      <p:boldItalic r:id="rId50"/>
    </p:embeddedFont>
    <p:embeddedFont>
      <p:font typeface="Helvetica Neue Light" panose="020B0604020202020204" charset="0"/>
      <p:regular r:id="rId51"/>
      <p:bold r:id="rId52"/>
      <p:italic r:id="rId53"/>
      <p:boldItalic r:id="rId54"/>
    </p:embeddedFont>
    <p:embeddedFont>
      <p:font typeface="Lato" panose="020B0604020202020204" charset="0"/>
      <p:regular r:id="rId55"/>
      <p:bold r:id="rId56"/>
      <p:italic r:id="rId57"/>
      <p:boldItalic r:id="rId58"/>
    </p:embeddedFont>
    <p:embeddedFont>
      <p:font typeface="Lato Black" panose="020B0604020202020204" charset="0"/>
      <p:bold r:id="rId59"/>
      <p:boldItalic r:id="rId60"/>
    </p:embeddedFont>
    <p:embeddedFont>
      <p:font typeface="Montserrat" panose="020B0604020202020204" charset="0"/>
      <p:regular r:id="rId61"/>
      <p:bold r:id="rId62"/>
      <p:italic r:id="rId63"/>
      <p:boldItalic r:id="rId64"/>
    </p:embeddedFont>
    <p:embeddedFont>
      <p:font typeface="Montserrat Thin" panose="020B0604020202020204" charset="0"/>
      <p:regular r:id="rId65"/>
      <p:bold r:id="rId66"/>
      <p:italic r:id="rId67"/>
      <p:boldItalic r:id="rId68"/>
    </p:embeddedFont>
    <p:embeddedFont>
      <p:font typeface="Muli Regular" panose="020B0604020202020204" charset="0"/>
      <p:bold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02" y="29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63" Type="http://schemas.openxmlformats.org/officeDocument/2006/relationships/font" Target="fonts/font21.fntdata"/><Relationship Id="rId68" Type="http://schemas.openxmlformats.org/officeDocument/2006/relationships/font" Target="fonts/font2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font" Target="fonts/font24.fntdata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font" Target="fonts/font19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font" Target="fonts/font22.fntdata"/><Relationship Id="rId69" Type="http://schemas.openxmlformats.org/officeDocument/2006/relationships/font" Target="fonts/font27.fntdata"/><Relationship Id="rId8" Type="http://schemas.openxmlformats.org/officeDocument/2006/relationships/slide" Target="slides/slide4.xml"/><Relationship Id="rId51" Type="http://schemas.openxmlformats.org/officeDocument/2006/relationships/font" Target="fonts/font9.fntdata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67" Type="http://schemas.openxmlformats.org/officeDocument/2006/relationships/font" Target="fonts/font25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Relationship Id="rId70" Type="http://schemas.openxmlformats.org/officeDocument/2006/relationships/font" Target="fonts/font2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font" Target="fonts/font23.fntdata"/><Relationship Id="rId73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3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18b1752e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298" y="685800"/>
            <a:ext cx="6096000" cy="3429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18b1752e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f119552bc_0_81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Esta la quito igual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5" name="Google Shape;395;g6f119552bc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6f119552bc_0_154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Esta la quito igual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3" name="Google Shape;403;g6f119552bc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f119552bc_0_227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Esta la quito igual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1" name="Google Shape;411;g6f119552bc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6f119552bc_0_301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0" name="Google Shape;420;g6f119552bc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6f119552bc_0_309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9" name="Google Shape;429;g6f119552bc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6f119552bc_0_317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8" name="Google Shape;438;g6f119552bc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6f28ecfa3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6f28ecfa36_0_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6f28ecfa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6f28ecfa36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6ed0b3d64d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6ed0b3d64d_0_2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6f28ecfa3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6f28ecfa36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6c6049db1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6c6049db13_0_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6f119552bc_0_326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Esta la quito igual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4" name="Google Shape;484;g6f119552bc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6f28ecfa3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6f28ecfa36_0_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6f119552bc_0_334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Esta la quito igual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02" name="Google Shape;502;g6f119552bc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6f119552bc_0_342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Esta la quito igual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1" name="Google Shape;511;g6f119552bc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6f119552bc_0_350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Esta la quito igual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0" name="Google Shape;520;g6f119552bc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6f119552bc_0_358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Esta la quito igual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9" name="Google Shape;529;g6f119552bc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6f119552bc_0_366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Esta la quito igual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38" name="Google Shape;538;g6f119552bc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6f119552bc_0_379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Esta la quito igual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2" name="Google Shape;552;g6f119552bc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6f119552bc_0_386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Esta la quito igual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0" name="Google Shape;560;g6f119552bc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6f119552bc_0_393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Esta la quito igual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8" name="Google Shape;568;g6f119552bc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ed0b3d6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6ed0b3d64d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6f119552bc_0_404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Esta la quito igual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0" name="Google Shape;580;g6f119552bc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6f28ecfa36_0_47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g6f28ecfa3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6f28ecfa36_0_151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g6f28ecfa36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6f28ecfa36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6f28ecfa36_0_100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6f28ecfa36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6f28ecfa36_0_161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52b7f18dd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809" y="685800"/>
            <a:ext cx="4574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52b7f18dd0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6cd19ec61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6cd19ec611_0_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52b7f18dd0_0_77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g52b7f18dd0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6cd19ec61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6cd19ec611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6f28ecfa3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6f28ecfa36_0_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eb74756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6eb747563d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6ed0b3d64d_0_20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Jan</a:t>
            </a:r>
            <a:endParaRPr/>
          </a:p>
        </p:txBody>
      </p:sp>
      <p:sp>
        <p:nvSpPr>
          <p:cNvPr id="355" name="Google Shape;355;g6ed0b3d64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eb747563d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6eb747563d_0_2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6f119552bc_0_1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Esta la quito igual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0" name="Google Shape;380;g6f119552b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550" tIns="91550" rIns="91550" bIns="9155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550" tIns="91550" rIns="91550" bIns="9155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550" tIns="91550" rIns="91550" bIns="9155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550" tIns="91550" rIns="91550" bIns="9155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>
            <a:spLocks noGrp="1"/>
          </p:cNvSpPr>
          <p:nvPr>
            <p:ph type="title"/>
          </p:nvPr>
        </p:nvSpPr>
        <p:spPr>
          <a:xfrm>
            <a:off x="317500" y="991653"/>
            <a:ext cx="35814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body" idx="1"/>
          </p:nvPr>
        </p:nvSpPr>
        <p:spPr>
          <a:xfrm>
            <a:off x="317500" y="1243785"/>
            <a:ext cx="38409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600"/>
              </a:spcBef>
              <a:spcAft>
                <a:spcPts val="160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ftr" idx="11"/>
          </p:nvPr>
        </p:nvSpPr>
        <p:spPr>
          <a:xfrm>
            <a:off x="2623185" y="3767362"/>
            <a:ext cx="24687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17500" marR="0" lvl="1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35000" marR="0" lvl="2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52500" marR="0" lvl="3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70000" marR="0" lvl="4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587500" marR="0" lvl="5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17700" marR="0" lvl="6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235200" marR="0" lvl="7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552700" marR="0" lvl="8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dt" idx="10"/>
          </p:nvPr>
        </p:nvSpPr>
        <p:spPr>
          <a:xfrm>
            <a:off x="385762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17500" marR="0" lvl="1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35000" marR="0" lvl="2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52500" marR="0" lvl="3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70000" marR="0" lvl="4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587500" marR="0" lvl="5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17700" marR="0" lvl="6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235200" marR="0" lvl="7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552700" marR="0" lvl="8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ldNum" idx="12"/>
          </p:nvPr>
        </p:nvSpPr>
        <p:spPr>
          <a:xfrm>
            <a:off x="5554980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layout with centered title and subtitle placeholders" type="title">
  <p:cSld name="TITLE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4"/>
          <p:cNvSpPr txBox="1">
            <a:spLocks noGrp="1"/>
          </p:cNvSpPr>
          <p:nvPr>
            <p:ph type="ctrTitle"/>
          </p:nvPr>
        </p:nvSpPr>
        <p:spPr>
          <a:xfrm>
            <a:off x="257309" y="798909"/>
            <a:ext cx="2916300" cy="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44"/>
          <p:cNvSpPr txBox="1">
            <a:spLocks noGrp="1"/>
          </p:cNvSpPr>
          <p:nvPr>
            <p:ph type="subTitle" idx="1"/>
          </p:nvPr>
        </p:nvSpPr>
        <p:spPr>
          <a:xfrm>
            <a:off x="514618" y="1457325"/>
            <a:ext cx="24015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7" name="Google Shape;177;p4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8" name="Google Shape;178;p44"/>
          <p:cNvSpPr txBox="1">
            <a:spLocks noGrp="1"/>
          </p:cNvSpPr>
          <p:nvPr>
            <p:ph type="sldNum" idx="12"/>
          </p:nvPr>
        </p:nvSpPr>
        <p:spPr>
          <a:xfrm>
            <a:off x="8738977" y="226814"/>
            <a:ext cx="131700" cy="1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5"/>
          <p:cNvSpPr txBox="1">
            <a:spLocks noGrp="1"/>
          </p:cNvSpPr>
          <p:nvPr>
            <p:ph type="title"/>
          </p:nvPr>
        </p:nvSpPr>
        <p:spPr>
          <a:xfrm>
            <a:off x="317500" y="991653"/>
            <a:ext cx="35814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500"/>
              <a:buNone/>
              <a:defRPr sz="13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500"/>
              <a:buNone/>
              <a:defRPr sz="13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500"/>
              <a:buNone/>
              <a:defRPr sz="13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500"/>
              <a:buNone/>
              <a:defRPr sz="13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500"/>
              <a:buNone/>
              <a:defRPr sz="13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500"/>
              <a:buNone/>
              <a:defRPr sz="13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500"/>
              <a:buNone/>
              <a:defRPr sz="13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500"/>
              <a:buNone/>
              <a:defRPr sz="1300"/>
            </a:lvl9pPr>
          </a:lstStyle>
          <a:p>
            <a:endParaRPr/>
          </a:p>
        </p:txBody>
      </p:sp>
      <p:sp>
        <p:nvSpPr>
          <p:cNvPr id="181" name="Google Shape;181;p45"/>
          <p:cNvSpPr txBox="1">
            <a:spLocks noGrp="1"/>
          </p:cNvSpPr>
          <p:nvPr>
            <p:ph type="body" idx="1"/>
          </p:nvPr>
        </p:nvSpPr>
        <p:spPr>
          <a:xfrm>
            <a:off x="317500" y="1243785"/>
            <a:ext cx="38409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SzPts val="500"/>
              <a:buNone/>
              <a:defRPr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SzPts val="5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SzPts val="5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SzPts val="5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SzPts val="5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800"/>
              </a:spcBef>
              <a:spcAft>
                <a:spcPts val="0"/>
              </a:spcAft>
              <a:buSzPts val="5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800"/>
              </a:spcBef>
              <a:spcAft>
                <a:spcPts val="0"/>
              </a:spcAft>
              <a:buSzPts val="5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800"/>
              </a:spcBef>
              <a:spcAft>
                <a:spcPts val="0"/>
              </a:spcAft>
              <a:buSzPts val="5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800"/>
              </a:spcBef>
              <a:spcAft>
                <a:spcPts val="0"/>
              </a:spcAft>
              <a:buSzPts val="5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2" name="Google Shape;182;p45"/>
          <p:cNvSpPr txBox="1">
            <a:spLocks noGrp="1"/>
          </p:cNvSpPr>
          <p:nvPr>
            <p:ph type="ftr" idx="11"/>
          </p:nvPr>
        </p:nvSpPr>
        <p:spPr>
          <a:xfrm>
            <a:off x="2623185" y="3767362"/>
            <a:ext cx="24687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17500" marR="0" lvl="1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35000" marR="0" lvl="2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52500" marR="0" lvl="3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70000" marR="0" lvl="4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587500" marR="0" lvl="5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17700" marR="0" lvl="6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235200" marR="0" lvl="7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552700" marR="0" lvl="8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" name="Google Shape;183;p45"/>
          <p:cNvSpPr txBox="1">
            <a:spLocks noGrp="1"/>
          </p:cNvSpPr>
          <p:nvPr>
            <p:ph type="dt" idx="10"/>
          </p:nvPr>
        </p:nvSpPr>
        <p:spPr>
          <a:xfrm>
            <a:off x="385762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17500" marR="0" lvl="1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35000" marR="0" lvl="2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52500" marR="0" lvl="3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70000" marR="0" lvl="4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587500" marR="0" lvl="5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17700" marR="0" lvl="6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235200" marR="0" lvl="7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552700" marR="0" lvl="8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4" name="Google Shape;184;p45"/>
          <p:cNvSpPr txBox="1">
            <a:spLocks noGrp="1"/>
          </p:cNvSpPr>
          <p:nvPr>
            <p:ph type="sldNum" idx="12"/>
          </p:nvPr>
        </p:nvSpPr>
        <p:spPr>
          <a:xfrm>
            <a:off x="5554980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obj">
  <p:cSld name="OBJECT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47"/>
          <p:cNvSpPr txBox="1">
            <a:spLocks noGrp="1"/>
          </p:cNvSpPr>
          <p:nvPr>
            <p:ph type="ftr" idx="11"/>
          </p:nvPr>
        </p:nvSpPr>
        <p:spPr>
          <a:xfrm>
            <a:off x="2623185" y="3767362"/>
            <a:ext cx="24687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17500" marR="0" lvl="1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35000" marR="0" lvl="2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52500" marR="0" lvl="3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70000" marR="0" lvl="4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587500" marR="0" lvl="5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17700" marR="0" lvl="6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235200" marR="0" lvl="7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552700" marR="0" lvl="8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4" name="Google Shape;194;p47"/>
          <p:cNvSpPr txBox="1">
            <a:spLocks noGrp="1"/>
          </p:cNvSpPr>
          <p:nvPr>
            <p:ph type="dt" idx="10"/>
          </p:nvPr>
        </p:nvSpPr>
        <p:spPr>
          <a:xfrm>
            <a:off x="385762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17500" marR="0" lvl="1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35000" marR="0" lvl="2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52500" marR="0" lvl="3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70000" marR="0" lvl="4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587500" marR="0" lvl="5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17700" marR="0" lvl="6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235200" marR="0" lvl="7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552700" marR="0" lvl="8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5" name="Google Shape;195;p47"/>
          <p:cNvSpPr txBox="1">
            <a:spLocks noGrp="1"/>
          </p:cNvSpPr>
          <p:nvPr>
            <p:ph type="sldNum" idx="12"/>
          </p:nvPr>
        </p:nvSpPr>
        <p:spPr>
          <a:xfrm>
            <a:off x="5554980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b="0" u="none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8"/>
          <p:cNvSpPr txBox="1">
            <a:spLocks noGrp="1"/>
          </p:cNvSpPr>
          <p:nvPr>
            <p:ph type="title"/>
          </p:nvPr>
        </p:nvSpPr>
        <p:spPr>
          <a:xfrm>
            <a:off x="317500" y="991653"/>
            <a:ext cx="35814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>
            <a:endParaRPr/>
          </a:p>
        </p:txBody>
      </p:sp>
      <p:sp>
        <p:nvSpPr>
          <p:cNvPr id="198" name="Google Shape;198;p48"/>
          <p:cNvSpPr txBox="1">
            <a:spLocks noGrp="1"/>
          </p:cNvSpPr>
          <p:nvPr>
            <p:ph type="body" idx="1"/>
          </p:nvPr>
        </p:nvSpPr>
        <p:spPr>
          <a:xfrm>
            <a:off x="317500" y="1243785"/>
            <a:ext cx="38409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9" name="Google Shape;199;p48"/>
          <p:cNvSpPr txBox="1">
            <a:spLocks noGrp="1"/>
          </p:cNvSpPr>
          <p:nvPr>
            <p:ph type="ftr" idx="11"/>
          </p:nvPr>
        </p:nvSpPr>
        <p:spPr>
          <a:xfrm>
            <a:off x="2623185" y="3767362"/>
            <a:ext cx="24687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17500" marR="0" lvl="1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35000" marR="0" lvl="2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52500" marR="0" lvl="3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70000" marR="0" lvl="4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587500" marR="0" lvl="5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17700" marR="0" lvl="6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235200" marR="0" lvl="7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552700" marR="0" lvl="8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0" name="Google Shape;200;p48"/>
          <p:cNvSpPr txBox="1">
            <a:spLocks noGrp="1"/>
          </p:cNvSpPr>
          <p:nvPr>
            <p:ph type="dt" idx="10"/>
          </p:nvPr>
        </p:nvSpPr>
        <p:spPr>
          <a:xfrm>
            <a:off x="385762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17500" marR="0" lvl="1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35000" marR="0" lvl="2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52500" marR="0" lvl="3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70000" marR="0" lvl="4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587500" marR="0" lvl="5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17700" marR="0" lvl="6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235200" marR="0" lvl="7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552700" marR="0" lvl="8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1" name="Google Shape;201;p48"/>
          <p:cNvSpPr txBox="1">
            <a:spLocks noGrp="1"/>
          </p:cNvSpPr>
          <p:nvPr>
            <p:ph type="sldNum" idx="12"/>
          </p:nvPr>
        </p:nvSpPr>
        <p:spPr>
          <a:xfrm>
            <a:off x="5554980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9"/>
          <p:cNvSpPr txBox="1">
            <a:spLocks noGrp="1"/>
          </p:cNvSpPr>
          <p:nvPr>
            <p:ph type="title"/>
          </p:nvPr>
        </p:nvSpPr>
        <p:spPr>
          <a:xfrm>
            <a:off x="317500" y="991653"/>
            <a:ext cx="35814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>
            <a:endParaRPr/>
          </a:p>
        </p:txBody>
      </p:sp>
      <p:sp>
        <p:nvSpPr>
          <p:cNvPr id="204" name="Google Shape;204;p49"/>
          <p:cNvSpPr txBox="1">
            <a:spLocks noGrp="1"/>
          </p:cNvSpPr>
          <p:nvPr>
            <p:ph type="ftr" idx="11"/>
          </p:nvPr>
        </p:nvSpPr>
        <p:spPr>
          <a:xfrm>
            <a:off x="2623185" y="3767362"/>
            <a:ext cx="24687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17500" marR="0" lvl="1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35000" marR="0" lvl="2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52500" marR="0" lvl="3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70000" marR="0" lvl="4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587500" marR="0" lvl="5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17700" marR="0" lvl="6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235200" marR="0" lvl="7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552700" marR="0" lvl="8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5" name="Google Shape;205;p49"/>
          <p:cNvSpPr txBox="1">
            <a:spLocks noGrp="1"/>
          </p:cNvSpPr>
          <p:nvPr>
            <p:ph type="dt" idx="10"/>
          </p:nvPr>
        </p:nvSpPr>
        <p:spPr>
          <a:xfrm>
            <a:off x="385762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17500" marR="0" lvl="1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35000" marR="0" lvl="2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52500" marR="0" lvl="3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70000" marR="0" lvl="4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587500" marR="0" lvl="5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17700" marR="0" lvl="6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235200" marR="0" lvl="7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552700" marR="0" lvl="8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6" name="Google Shape;206;p49"/>
          <p:cNvSpPr txBox="1">
            <a:spLocks noGrp="1"/>
          </p:cNvSpPr>
          <p:nvPr>
            <p:ph type="sldNum" idx="12"/>
          </p:nvPr>
        </p:nvSpPr>
        <p:spPr>
          <a:xfrm>
            <a:off x="5554980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0"/>
          <p:cNvSpPr/>
          <p:nvPr/>
        </p:nvSpPr>
        <p:spPr>
          <a:xfrm>
            <a:off x="8206186" y="3742566"/>
            <a:ext cx="635700" cy="106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50"/>
          <p:cNvSpPr txBox="1">
            <a:spLocks noGrp="1"/>
          </p:cNvSpPr>
          <p:nvPr>
            <p:ph type="ctrTitle"/>
          </p:nvPr>
        </p:nvSpPr>
        <p:spPr>
          <a:xfrm>
            <a:off x="-349894" y="1737603"/>
            <a:ext cx="84150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3100" b="0" i="0" u="none" strike="noStrike" cap="none">
                <a:solidFill>
                  <a:srgbClr val="00539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>
            <a:endParaRPr/>
          </a:p>
        </p:txBody>
      </p:sp>
      <p:sp>
        <p:nvSpPr>
          <p:cNvPr id="210" name="Google Shape;210;p50"/>
          <p:cNvSpPr txBox="1">
            <a:spLocks noGrp="1"/>
          </p:cNvSpPr>
          <p:nvPr>
            <p:ph type="subTitle" idx="1"/>
          </p:nvPr>
        </p:nvSpPr>
        <p:spPr>
          <a:xfrm>
            <a:off x="-140026" y="3120280"/>
            <a:ext cx="7995300" cy="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17500" marR="0" lvl="1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635000" marR="0" lvl="2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952500" marR="0" lvl="3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1270000" marR="0" lvl="4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1587500" marR="0" lvl="5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1917700" marR="0" lvl="6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2235200" marR="0" lvl="7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2552700" marR="0" lvl="8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1" name="Google Shape;211;p50"/>
          <p:cNvSpPr txBox="1">
            <a:spLocks noGrp="1"/>
          </p:cNvSpPr>
          <p:nvPr>
            <p:ph type="ftr" idx="11"/>
          </p:nvPr>
        </p:nvSpPr>
        <p:spPr>
          <a:xfrm>
            <a:off x="2623185" y="3767362"/>
            <a:ext cx="24687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17500" marR="0" lvl="1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35000" marR="0" lvl="2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52500" marR="0" lvl="3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70000" marR="0" lvl="4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587500" marR="0" lvl="5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17700" marR="0" lvl="6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235200" marR="0" lvl="7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552700" marR="0" lvl="8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2" name="Google Shape;212;p50"/>
          <p:cNvSpPr txBox="1">
            <a:spLocks noGrp="1"/>
          </p:cNvSpPr>
          <p:nvPr>
            <p:ph type="dt" idx="10"/>
          </p:nvPr>
        </p:nvSpPr>
        <p:spPr>
          <a:xfrm>
            <a:off x="385762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17500" marR="0" lvl="1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35000" marR="0" lvl="2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52500" marR="0" lvl="3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70000" marR="0" lvl="4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587500" marR="0" lvl="5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17700" marR="0" lvl="6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235200" marR="0" lvl="7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552700" marR="0" lvl="8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3" name="Google Shape;213;p50"/>
          <p:cNvSpPr txBox="1">
            <a:spLocks noGrp="1"/>
          </p:cNvSpPr>
          <p:nvPr>
            <p:ph type="sldNum" idx="12"/>
          </p:nvPr>
        </p:nvSpPr>
        <p:spPr>
          <a:xfrm>
            <a:off x="5554980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1"/>
          <p:cNvSpPr txBox="1">
            <a:spLocks noGrp="1"/>
          </p:cNvSpPr>
          <p:nvPr>
            <p:ph type="title"/>
          </p:nvPr>
        </p:nvSpPr>
        <p:spPr>
          <a:xfrm>
            <a:off x="317500" y="991653"/>
            <a:ext cx="35814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>
            <a:endParaRPr/>
          </a:p>
        </p:txBody>
      </p:sp>
      <p:sp>
        <p:nvSpPr>
          <p:cNvPr id="216" name="Google Shape;216;p51"/>
          <p:cNvSpPr txBox="1">
            <a:spLocks noGrp="1"/>
          </p:cNvSpPr>
          <p:nvPr>
            <p:ph type="body" idx="1"/>
          </p:nvPr>
        </p:nvSpPr>
        <p:spPr>
          <a:xfrm>
            <a:off x="1164689" y="1710717"/>
            <a:ext cx="3039000" cy="25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7" name="Google Shape;217;p51"/>
          <p:cNvSpPr txBox="1">
            <a:spLocks noGrp="1"/>
          </p:cNvSpPr>
          <p:nvPr>
            <p:ph type="body" idx="2"/>
          </p:nvPr>
        </p:nvSpPr>
        <p:spPr>
          <a:xfrm>
            <a:off x="5056641" y="1710717"/>
            <a:ext cx="2764800" cy="25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8" name="Google Shape;218;p51"/>
          <p:cNvSpPr txBox="1">
            <a:spLocks noGrp="1"/>
          </p:cNvSpPr>
          <p:nvPr>
            <p:ph type="ftr" idx="11"/>
          </p:nvPr>
        </p:nvSpPr>
        <p:spPr>
          <a:xfrm>
            <a:off x="2623185" y="3767362"/>
            <a:ext cx="24687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17500" marR="0" lvl="1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35000" marR="0" lvl="2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52500" marR="0" lvl="3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70000" marR="0" lvl="4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587500" marR="0" lvl="5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17700" marR="0" lvl="6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235200" marR="0" lvl="7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552700" marR="0" lvl="8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9" name="Google Shape;219;p51"/>
          <p:cNvSpPr txBox="1">
            <a:spLocks noGrp="1"/>
          </p:cNvSpPr>
          <p:nvPr>
            <p:ph type="dt" idx="10"/>
          </p:nvPr>
        </p:nvSpPr>
        <p:spPr>
          <a:xfrm>
            <a:off x="385762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17500" marR="0" lvl="1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35000" marR="0" lvl="2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52500" marR="0" lvl="3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70000" marR="0" lvl="4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587500" marR="0" lvl="5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17700" marR="0" lvl="6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235200" marR="0" lvl="7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552700" marR="0" lvl="8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0" name="Google Shape;220;p51"/>
          <p:cNvSpPr txBox="1">
            <a:spLocks noGrp="1"/>
          </p:cNvSpPr>
          <p:nvPr>
            <p:ph type="sldNum" idx="12"/>
          </p:nvPr>
        </p:nvSpPr>
        <p:spPr>
          <a:xfrm>
            <a:off x="5554980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подзаголовок" type="title">
  <p:cSld name="TITLE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2"/>
          <p:cNvSpPr txBox="1">
            <a:spLocks noGrp="1"/>
          </p:cNvSpPr>
          <p:nvPr>
            <p:ph type="title"/>
          </p:nvPr>
        </p:nvSpPr>
        <p:spPr>
          <a:xfrm>
            <a:off x="892969" y="2350641"/>
            <a:ext cx="73581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>
            <a:endParaRPr/>
          </a:p>
        </p:txBody>
      </p:sp>
      <p:sp>
        <p:nvSpPr>
          <p:cNvPr id="223" name="Google Shape;223;p52"/>
          <p:cNvSpPr txBox="1">
            <a:spLocks noGrp="1"/>
          </p:cNvSpPr>
          <p:nvPr>
            <p:ph type="body" idx="1"/>
          </p:nvPr>
        </p:nvSpPr>
        <p:spPr>
          <a:xfrm>
            <a:off x="892969" y="2658814"/>
            <a:ext cx="7358100" cy="15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457200" marR="0" lvl="0" indent="-228600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ctr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ctr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ctr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4" name="Google Shape;224;p52"/>
          <p:cNvSpPr txBox="1">
            <a:spLocks noGrp="1"/>
          </p:cNvSpPr>
          <p:nvPr>
            <p:ph type="sldNum" idx="12"/>
          </p:nvPr>
        </p:nvSpPr>
        <p:spPr>
          <a:xfrm>
            <a:off x="5554980" y="3767362"/>
            <a:ext cx="1774500" cy="1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3700" tIns="63700" rIns="63700" bIns="637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3700" tIns="63700" rIns="63700" bIns="6370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914400" lvl="1" indent="-228600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1371600" lvl="2" indent="-228600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1828800" lvl="3" indent="-228600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2743200" lvl="5" indent="-228600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3200400" lvl="6" indent="-228600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3657600" lvl="7" indent="-228600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4114800" lvl="8" indent="-228600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blank">
  <p:cSld name="BLANK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13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">
  <p:cSld name="TITLE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3700" tIns="63700" rIns="63700" bIns="637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33" name="Google Shape;233;p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63700" tIns="63700" rIns="63700" bIns="637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4" name="Google Shape;234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layout with centered title and subtitle placeholders">
  <p:cSld name="TITLE_2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6"/>
          <p:cNvSpPr txBox="1">
            <a:spLocks noGrp="1"/>
          </p:cNvSpPr>
          <p:nvPr>
            <p:ph type="ctrTitle"/>
          </p:nvPr>
        </p:nvSpPr>
        <p:spPr>
          <a:xfrm>
            <a:off x="257309" y="798909"/>
            <a:ext cx="29163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56"/>
          <p:cNvSpPr txBox="1">
            <a:spLocks noGrp="1"/>
          </p:cNvSpPr>
          <p:nvPr>
            <p:ph type="subTitle" idx="1"/>
          </p:nvPr>
        </p:nvSpPr>
        <p:spPr>
          <a:xfrm>
            <a:off x="514618" y="1457325"/>
            <a:ext cx="2401500" cy="6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25" tIns="34325" rIns="34325" bIns="3432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2pPr>
            <a:lvl3pPr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3pPr>
            <a:lvl4pPr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4pPr>
            <a:lvl5pPr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5pPr>
            <a:lvl6pPr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6pPr>
            <a:lvl7pPr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7pPr>
            <a:lvl8pPr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8pPr>
            <a:lvl9pPr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5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25" tIns="17150" rIns="3432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9" name="Google Shape;239;p5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25" tIns="17150" rIns="3432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0" name="Google Shape;240;p56"/>
          <p:cNvSpPr txBox="1">
            <a:spLocks noGrp="1"/>
          </p:cNvSpPr>
          <p:nvPr>
            <p:ph type="sldNum" idx="12"/>
          </p:nvPr>
        </p:nvSpPr>
        <p:spPr>
          <a:xfrm>
            <a:off x="8738977" y="226814"/>
            <a:ext cx="131700" cy="1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25" tIns="34325" rIns="34325" bIns="34325" anchor="ctr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1300" b="0">
              <a:solidFill>
                <a:srgbClr val="888888"/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layout with centered title and subtitle placeholders 1">
  <p:cSld name="TITLE_3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7"/>
          <p:cNvSpPr txBox="1">
            <a:spLocks noGrp="1"/>
          </p:cNvSpPr>
          <p:nvPr>
            <p:ph type="ctrTitle"/>
          </p:nvPr>
        </p:nvSpPr>
        <p:spPr>
          <a:xfrm>
            <a:off x="257309" y="798909"/>
            <a:ext cx="29163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57"/>
          <p:cNvSpPr txBox="1">
            <a:spLocks noGrp="1"/>
          </p:cNvSpPr>
          <p:nvPr>
            <p:ph type="subTitle" idx="1"/>
          </p:nvPr>
        </p:nvSpPr>
        <p:spPr>
          <a:xfrm>
            <a:off x="514618" y="1457325"/>
            <a:ext cx="2401500" cy="6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25" tIns="34325" rIns="34325" bIns="3432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2pPr>
            <a:lvl3pPr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3pPr>
            <a:lvl4pPr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4pPr>
            <a:lvl5pPr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5pPr>
            <a:lvl6pPr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6pPr>
            <a:lvl7pPr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7pPr>
            <a:lvl8pPr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8pPr>
            <a:lvl9pPr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57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25" tIns="17150" rIns="3432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5" name="Google Shape;245;p57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25" tIns="17150" rIns="3432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6" name="Google Shape;246;p57"/>
          <p:cNvSpPr txBox="1">
            <a:spLocks noGrp="1"/>
          </p:cNvSpPr>
          <p:nvPr>
            <p:ph type="sldNum" idx="12"/>
          </p:nvPr>
        </p:nvSpPr>
        <p:spPr>
          <a:xfrm>
            <a:off x="8738977" y="226814"/>
            <a:ext cx="131700" cy="1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25" tIns="34325" rIns="34325" bIns="34325" anchor="ctr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1300" b="0">
              <a:solidFill>
                <a:srgbClr val="888888"/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layout with centered title and subtitle placeholders 2">
  <p:cSld name="TITLE_4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8"/>
          <p:cNvSpPr txBox="1">
            <a:spLocks noGrp="1"/>
          </p:cNvSpPr>
          <p:nvPr>
            <p:ph type="ctrTitle"/>
          </p:nvPr>
        </p:nvSpPr>
        <p:spPr>
          <a:xfrm>
            <a:off x="257309" y="798909"/>
            <a:ext cx="2916300" cy="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58"/>
          <p:cNvSpPr txBox="1">
            <a:spLocks noGrp="1"/>
          </p:cNvSpPr>
          <p:nvPr>
            <p:ph type="subTitle" idx="1"/>
          </p:nvPr>
        </p:nvSpPr>
        <p:spPr>
          <a:xfrm>
            <a:off x="514618" y="1457325"/>
            <a:ext cx="24015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58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1" name="Google Shape;251;p58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2" name="Google Shape;252;p58"/>
          <p:cNvSpPr txBox="1">
            <a:spLocks noGrp="1"/>
          </p:cNvSpPr>
          <p:nvPr>
            <p:ph type="sldNum" idx="12"/>
          </p:nvPr>
        </p:nvSpPr>
        <p:spPr>
          <a:xfrm>
            <a:off x="8738977" y="226814"/>
            <a:ext cx="131700" cy="1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layout with centered title and subtitle placeholders 3">
  <p:cSld name="TITLE_5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9"/>
          <p:cNvSpPr txBox="1">
            <a:spLocks noGrp="1"/>
          </p:cNvSpPr>
          <p:nvPr>
            <p:ph type="ctrTitle"/>
          </p:nvPr>
        </p:nvSpPr>
        <p:spPr>
          <a:xfrm>
            <a:off x="257309" y="798909"/>
            <a:ext cx="2916300" cy="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59"/>
          <p:cNvSpPr txBox="1">
            <a:spLocks noGrp="1"/>
          </p:cNvSpPr>
          <p:nvPr>
            <p:ph type="subTitle" idx="1"/>
          </p:nvPr>
        </p:nvSpPr>
        <p:spPr>
          <a:xfrm>
            <a:off x="514618" y="1457325"/>
            <a:ext cx="24015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59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7" name="Google Shape;257;p59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8" name="Google Shape;258;p59"/>
          <p:cNvSpPr txBox="1">
            <a:spLocks noGrp="1"/>
          </p:cNvSpPr>
          <p:nvPr>
            <p:ph type="sldNum" idx="12"/>
          </p:nvPr>
        </p:nvSpPr>
        <p:spPr>
          <a:xfrm>
            <a:off x="8738977" y="226814"/>
            <a:ext cx="131700" cy="1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layout with centered title and subtitle placeholders 4">
  <p:cSld name="TITLE_6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0"/>
          <p:cNvSpPr txBox="1">
            <a:spLocks noGrp="1"/>
          </p:cNvSpPr>
          <p:nvPr>
            <p:ph type="ctrTitle"/>
          </p:nvPr>
        </p:nvSpPr>
        <p:spPr>
          <a:xfrm>
            <a:off x="257309" y="798909"/>
            <a:ext cx="2916300" cy="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60"/>
          <p:cNvSpPr txBox="1">
            <a:spLocks noGrp="1"/>
          </p:cNvSpPr>
          <p:nvPr>
            <p:ph type="subTitle" idx="1"/>
          </p:nvPr>
        </p:nvSpPr>
        <p:spPr>
          <a:xfrm>
            <a:off x="514618" y="1457325"/>
            <a:ext cx="24015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60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3" name="Google Shape;263;p60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4" name="Google Shape;264;p60"/>
          <p:cNvSpPr txBox="1">
            <a:spLocks noGrp="1"/>
          </p:cNvSpPr>
          <p:nvPr>
            <p:ph type="sldNum" idx="12"/>
          </p:nvPr>
        </p:nvSpPr>
        <p:spPr>
          <a:xfrm>
            <a:off x="8738977" y="226814"/>
            <a:ext cx="131700" cy="1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layout with centered title and subtitle placeholders 5">
  <p:cSld name="TITLE_7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61"/>
          <p:cNvSpPr txBox="1">
            <a:spLocks noGrp="1"/>
          </p:cNvSpPr>
          <p:nvPr>
            <p:ph type="ctrTitle"/>
          </p:nvPr>
        </p:nvSpPr>
        <p:spPr>
          <a:xfrm>
            <a:off x="257309" y="798909"/>
            <a:ext cx="2916300" cy="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61"/>
          <p:cNvSpPr txBox="1">
            <a:spLocks noGrp="1"/>
          </p:cNvSpPr>
          <p:nvPr>
            <p:ph type="subTitle" idx="1"/>
          </p:nvPr>
        </p:nvSpPr>
        <p:spPr>
          <a:xfrm>
            <a:off x="514618" y="1457325"/>
            <a:ext cx="24015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61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9" name="Google Shape;269;p61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0" name="Google Shape;270;p61"/>
          <p:cNvSpPr txBox="1">
            <a:spLocks noGrp="1"/>
          </p:cNvSpPr>
          <p:nvPr>
            <p:ph type="sldNum" idx="12"/>
          </p:nvPr>
        </p:nvSpPr>
        <p:spPr>
          <a:xfrm>
            <a:off x="8738977" y="226814"/>
            <a:ext cx="131700" cy="1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layout with centered title and subtitle placeholders 6">
  <p:cSld name="TITLE_8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62"/>
          <p:cNvSpPr txBox="1">
            <a:spLocks noGrp="1"/>
          </p:cNvSpPr>
          <p:nvPr>
            <p:ph type="ctrTitle"/>
          </p:nvPr>
        </p:nvSpPr>
        <p:spPr>
          <a:xfrm>
            <a:off x="257309" y="798909"/>
            <a:ext cx="2916300" cy="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62"/>
          <p:cNvSpPr txBox="1">
            <a:spLocks noGrp="1"/>
          </p:cNvSpPr>
          <p:nvPr>
            <p:ph type="subTitle" idx="1"/>
          </p:nvPr>
        </p:nvSpPr>
        <p:spPr>
          <a:xfrm>
            <a:off x="514618" y="1457325"/>
            <a:ext cx="24015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62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5" name="Google Shape;275;p62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6" name="Google Shape;276;p62"/>
          <p:cNvSpPr txBox="1">
            <a:spLocks noGrp="1"/>
          </p:cNvSpPr>
          <p:nvPr>
            <p:ph type="sldNum" idx="12"/>
          </p:nvPr>
        </p:nvSpPr>
        <p:spPr>
          <a:xfrm>
            <a:off x="8738977" y="226814"/>
            <a:ext cx="131700" cy="1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layout with centered title and subtitle placeholders 7">
  <p:cSld name="TITLE_9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3"/>
          <p:cNvSpPr txBox="1">
            <a:spLocks noGrp="1"/>
          </p:cNvSpPr>
          <p:nvPr>
            <p:ph type="ctrTitle"/>
          </p:nvPr>
        </p:nvSpPr>
        <p:spPr>
          <a:xfrm>
            <a:off x="257309" y="798909"/>
            <a:ext cx="2916300" cy="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63"/>
          <p:cNvSpPr txBox="1">
            <a:spLocks noGrp="1"/>
          </p:cNvSpPr>
          <p:nvPr>
            <p:ph type="subTitle" idx="1"/>
          </p:nvPr>
        </p:nvSpPr>
        <p:spPr>
          <a:xfrm>
            <a:off x="514618" y="1457325"/>
            <a:ext cx="24015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63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1" name="Google Shape;281;p63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2" name="Google Shape;282;p63"/>
          <p:cNvSpPr txBox="1">
            <a:spLocks noGrp="1"/>
          </p:cNvSpPr>
          <p:nvPr>
            <p:ph type="sldNum" idx="12"/>
          </p:nvPr>
        </p:nvSpPr>
        <p:spPr>
          <a:xfrm>
            <a:off x="8738977" y="226814"/>
            <a:ext cx="131700" cy="1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layout with centered title and subtitle placeholders 8">
  <p:cSld name="TITLE_10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64"/>
          <p:cNvSpPr txBox="1">
            <a:spLocks noGrp="1"/>
          </p:cNvSpPr>
          <p:nvPr>
            <p:ph type="ctrTitle"/>
          </p:nvPr>
        </p:nvSpPr>
        <p:spPr>
          <a:xfrm>
            <a:off x="257309" y="798909"/>
            <a:ext cx="2916300" cy="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64"/>
          <p:cNvSpPr txBox="1">
            <a:spLocks noGrp="1"/>
          </p:cNvSpPr>
          <p:nvPr>
            <p:ph type="subTitle" idx="1"/>
          </p:nvPr>
        </p:nvSpPr>
        <p:spPr>
          <a:xfrm>
            <a:off x="514618" y="1457325"/>
            <a:ext cx="24015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6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7" name="Google Shape;287;p6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8" name="Google Shape;288;p64"/>
          <p:cNvSpPr txBox="1">
            <a:spLocks noGrp="1"/>
          </p:cNvSpPr>
          <p:nvPr>
            <p:ph type="sldNum" idx="12"/>
          </p:nvPr>
        </p:nvSpPr>
        <p:spPr>
          <a:xfrm>
            <a:off x="8738977" y="226814"/>
            <a:ext cx="131700" cy="1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3"/>
          <p:cNvSpPr txBox="1">
            <a:spLocks noGrp="1"/>
          </p:cNvSpPr>
          <p:nvPr>
            <p:ph type="title"/>
          </p:nvPr>
        </p:nvSpPr>
        <p:spPr>
          <a:xfrm>
            <a:off x="456842" y="68461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endParaRPr/>
          </a:p>
        </p:txBody>
      </p:sp>
      <p:sp>
        <p:nvSpPr>
          <p:cNvPr id="171" name="Google Shape;171;p43"/>
          <p:cNvSpPr txBox="1">
            <a:spLocks noGrp="1"/>
          </p:cNvSpPr>
          <p:nvPr>
            <p:ph type="body" idx="1"/>
          </p:nvPr>
        </p:nvSpPr>
        <p:spPr>
          <a:xfrm>
            <a:off x="456842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endParaRPr/>
          </a:p>
        </p:txBody>
      </p:sp>
      <p:sp>
        <p:nvSpPr>
          <p:cNvPr id="172" name="Google Shape;172;p43"/>
          <p:cNvSpPr txBox="1">
            <a:spLocks noGrp="1"/>
          </p:cNvSpPr>
          <p:nvPr>
            <p:ph type="sldNum" idx="12"/>
          </p:nvPr>
        </p:nvSpPr>
        <p:spPr>
          <a:xfrm>
            <a:off x="8738977" y="226814"/>
            <a:ext cx="131700" cy="1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500" b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6"/>
          <p:cNvSpPr txBox="1">
            <a:spLocks noGrp="1"/>
          </p:cNvSpPr>
          <p:nvPr>
            <p:ph type="title"/>
          </p:nvPr>
        </p:nvSpPr>
        <p:spPr>
          <a:xfrm>
            <a:off x="317500" y="991653"/>
            <a:ext cx="35814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>
            <a:endParaRPr/>
          </a:p>
        </p:txBody>
      </p:sp>
      <p:sp>
        <p:nvSpPr>
          <p:cNvPr id="187" name="Google Shape;187;p46"/>
          <p:cNvSpPr txBox="1">
            <a:spLocks noGrp="1"/>
          </p:cNvSpPr>
          <p:nvPr>
            <p:ph type="body" idx="1"/>
          </p:nvPr>
        </p:nvSpPr>
        <p:spPr>
          <a:xfrm>
            <a:off x="317500" y="1243785"/>
            <a:ext cx="38409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8" name="Google Shape;188;p46"/>
          <p:cNvSpPr txBox="1">
            <a:spLocks noGrp="1"/>
          </p:cNvSpPr>
          <p:nvPr>
            <p:ph type="ftr" idx="11"/>
          </p:nvPr>
        </p:nvSpPr>
        <p:spPr>
          <a:xfrm>
            <a:off x="2623185" y="3767362"/>
            <a:ext cx="24687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17500" marR="0" lvl="1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35000" marR="0" lvl="2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52500" marR="0" lvl="3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70000" marR="0" lvl="4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587500" marR="0" lvl="5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17700" marR="0" lvl="6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235200" marR="0" lvl="7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552700" marR="0" lvl="8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9" name="Google Shape;189;p46"/>
          <p:cNvSpPr txBox="1">
            <a:spLocks noGrp="1"/>
          </p:cNvSpPr>
          <p:nvPr>
            <p:ph type="dt" idx="10"/>
          </p:nvPr>
        </p:nvSpPr>
        <p:spPr>
          <a:xfrm>
            <a:off x="385762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17500" marR="0" lvl="1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35000" marR="0" lvl="2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52500" marR="0" lvl="3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70000" marR="0" lvl="4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587500" marR="0" lvl="5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17700" marR="0" lvl="6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235200" marR="0" lvl="7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552700" marR="0" lvl="8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0" name="Google Shape;190;p46"/>
          <p:cNvSpPr txBox="1">
            <a:spLocks noGrp="1"/>
          </p:cNvSpPr>
          <p:nvPr>
            <p:ph type="sldNum" idx="12"/>
          </p:nvPr>
        </p:nvSpPr>
        <p:spPr>
          <a:xfrm>
            <a:off x="5554980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.berkeley.edu/~breiman/RandomForests/cc_home.htm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5.png"/><Relationship Id="rId4" Type="http://schemas.openxmlformats.org/officeDocument/2006/relationships/hyperlink" Target="https://www.stat.berkeley.edu/~breiman/randomforest2001.pd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5.png"/><Relationship Id="rId4" Type="http://schemas.openxmlformats.org/officeDocument/2006/relationships/hyperlink" Target="https://sebastianraschka.com/faq/docs/random-forest-feature-subsets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5.png"/><Relationship Id="rId4" Type="http://schemas.openxmlformats.org/officeDocument/2006/relationships/hyperlink" Target="https://towardsdatascience.com/model-parameters-and-hyperparameters-in-machine-learning-what-is-the-difference-702d30970f6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.png"/><Relationship Id="rId5" Type="http://schemas.openxmlformats.org/officeDocument/2006/relationships/hyperlink" Target="https://towardsdatascience.com/20-popular-machine-learning-metrics-part-1-classification-regression-evaluation-metrics-1ca3e282a2ce" TargetMode="External"/><Relationship Id="rId4" Type="http://schemas.openxmlformats.org/officeDocument/2006/relationships/hyperlink" Target="https://medium.com/@asmello/introduction-to-model-evaluation-part-1-regression-and-classification-metrics-e75179d01db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65"/>
          <p:cNvPicPr preferRelativeResize="0"/>
          <p:nvPr/>
        </p:nvPicPr>
        <p:blipFill rotWithShape="1">
          <a:blip r:embed="rId3">
            <a:alphaModFix/>
          </a:blip>
          <a:srcRect b="15718"/>
          <a:stretch/>
        </p:blipFill>
        <p:spPr>
          <a:xfrm>
            <a:off x="0" y="0"/>
            <a:ext cx="9144004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65"/>
          <p:cNvSpPr/>
          <p:nvPr/>
        </p:nvSpPr>
        <p:spPr>
          <a:xfrm>
            <a:off x="5105400" y="152400"/>
            <a:ext cx="3932700" cy="3002700"/>
          </a:xfrm>
          <a:prstGeom prst="rect">
            <a:avLst/>
          </a:prstGeom>
          <a:solidFill>
            <a:srgbClr val="FEB382"/>
          </a:solidFill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65"/>
          <p:cNvSpPr/>
          <p:nvPr/>
        </p:nvSpPr>
        <p:spPr>
          <a:xfrm>
            <a:off x="4378200" y="577800"/>
            <a:ext cx="4503300" cy="1828800"/>
          </a:xfrm>
          <a:prstGeom prst="rect">
            <a:avLst/>
          </a:prstGeom>
          <a:solidFill>
            <a:srgbClr val="FFEADC"/>
          </a:solidFill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65"/>
          <p:cNvSpPr txBox="1"/>
          <p:nvPr/>
        </p:nvSpPr>
        <p:spPr>
          <a:xfrm>
            <a:off x="706200" y="3593400"/>
            <a:ext cx="7731600" cy="11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solidFill>
                  <a:srgbClr val="FFFFFF"/>
                </a:solidFill>
                <a:latin typeface="Muli Regular"/>
                <a:ea typeface="Muli Regular"/>
                <a:cs typeface="Muli Regular"/>
                <a:sym typeface="Muli Regular"/>
              </a:rPr>
              <a:t>Saturdays.AI Madrid </a:t>
            </a:r>
            <a:endParaRPr sz="2600"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solidFill>
                  <a:srgbClr val="FFFFFF"/>
                </a:solidFill>
                <a:highlight>
                  <a:srgbClr val="9BBB59"/>
                </a:highlight>
                <a:latin typeface="Muli Regular"/>
                <a:ea typeface="Muli Regular"/>
                <a:cs typeface="Muli Regular"/>
                <a:sym typeface="Muli Regular"/>
              </a:rPr>
              <a:t>Machine Learning</a:t>
            </a:r>
            <a:endParaRPr sz="2600">
              <a:solidFill>
                <a:srgbClr val="FFFFFF"/>
              </a:solidFill>
              <a:highlight>
                <a:srgbClr val="9BBB59"/>
              </a:highlight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cxnSp>
        <p:nvCxnSpPr>
          <p:cNvPr id="297" name="Google Shape;297;p65"/>
          <p:cNvCxnSpPr/>
          <p:nvPr/>
        </p:nvCxnSpPr>
        <p:spPr>
          <a:xfrm rot="10800000" flipH="1">
            <a:off x="4766693" y="2027950"/>
            <a:ext cx="4096800" cy="6900"/>
          </a:xfrm>
          <a:prstGeom prst="straightConnector1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8" name="Google Shape;298;p65"/>
          <p:cNvSpPr txBox="1"/>
          <p:nvPr/>
        </p:nvSpPr>
        <p:spPr>
          <a:xfrm>
            <a:off x="4757700" y="1255100"/>
            <a:ext cx="41148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solidFill>
                  <a:srgbClr val="00426E"/>
                </a:solidFill>
                <a:latin typeface="Muli Regular"/>
                <a:ea typeface="Muli Regular"/>
                <a:cs typeface="Muli Regular"/>
                <a:sym typeface="Muli Regular"/>
              </a:rPr>
              <a:t>#3 Random Forest </a:t>
            </a:r>
            <a:endParaRPr sz="2600">
              <a:solidFill>
                <a:srgbClr val="00426E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solidFill>
                  <a:srgbClr val="00426E"/>
                </a:solidFill>
                <a:latin typeface="Muli Regular"/>
                <a:ea typeface="Muli Regular"/>
                <a:cs typeface="Muli Regular"/>
                <a:sym typeface="Muli Regular"/>
              </a:rPr>
              <a:t>Deep Dive</a:t>
            </a:r>
            <a:endParaRPr sz="2600">
              <a:solidFill>
                <a:srgbClr val="F79646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99" name="Google Shape;299;p65"/>
          <p:cNvSpPr txBox="1"/>
          <p:nvPr/>
        </p:nvSpPr>
        <p:spPr>
          <a:xfrm>
            <a:off x="5278499" y="2446775"/>
            <a:ext cx="38655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00426E"/>
                </a:solidFill>
                <a:latin typeface="Muli Regular"/>
                <a:ea typeface="Muli Regular"/>
                <a:cs typeface="Muli Regular"/>
                <a:sym typeface="Muli Regular"/>
              </a:rPr>
              <a:t>by Saturdays.AI </a:t>
            </a:r>
            <a:endParaRPr sz="2000"/>
          </a:p>
        </p:txBody>
      </p:sp>
      <p:pic>
        <p:nvPicPr>
          <p:cNvPr id="300" name="Google Shape;30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149" y="152400"/>
            <a:ext cx="905277" cy="1036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874205"/>
            <a:ext cx="8839200" cy="39511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9" name="Google Shape;399;p74"/>
          <p:cNvCxnSpPr/>
          <p:nvPr/>
        </p:nvCxnSpPr>
        <p:spPr>
          <a:xfrm>
            <a:off x="541097" y="640139"/>
            <a:ext cx="7684500" cy="6300"/>
          </a:xfrm>
          <a:prstGeom prst="straightConnector1">
            <a:avLst/>
          </a:prstGeom>
          <a:noFill/>
          <a:ln w="38100" cap="flat" cmpd="sng">
            <a:solidFill>
              <a:srgbClr val="FEB38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0" name="Google Shape;400;p74"/>
          <p:cNvSpPr txBox="1"/>
          <p:nvPr/>
        </p:nvSpPr>
        <p:spPr>
          <a:xfrm>
            <a:off x="555120" y="294363"/>
            <a:ext cx="6835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600" b="0" i="0" u="none" strike="noStrike" cap="non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Decision Tree Algorithms</a:t>
            </a:r>
            <a:endParaRPr sz="600" b="0" i="0" u="none" strike="noStrike" cap="none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6CF8C1C2-D2C6-4171-B8CF-40D2033C5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4376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042105"/>
            <a:ext cx="8839200" cy="32227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7" name="Google Shape;407;p75"/>
          <p:cNvCxnSpPr/>
          <p:nvPr/>
        </p:nvCxnSpPr>
        <p:spPr>
          <a:xfrm>
            <a:off x="541097" y="640139"/>
            <a:ext cx="7684500" cy="6300"/>
          </a:xfrm>
          <a:prstGeom prst="straightConnector1">
            <a:avLst/>
          </a:prstGeom>
          <a:noFill/>
          <a:ln w="38100" cap="flat" cmpd="sng">
            <a:solidFill>
              <a:srgbClr val="FEB38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75"/>
          <p:cNvSpPr txBox="1"/>
          <p:nvPr/>
        </p:nvSpPr>
        <p:spPr>
          <a:xfrm>
            <a:off x="555120" y="294363"/>
            <a:ext cx="6835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600" b="0" i="0" u="none" strike="noStrike" cap="non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Decision Tree Algorithms</a:t>
            </a:r>
            <a:endParaRPr sz="600" b="0" i="0" u="none" strike="noStrike" cap="none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78EC9298-B9B9-4748-B103-ABA1524B2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4376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3" name="Google Shape;413;p76"/>
          <p:cNvCxnSpPr/>
          <p:nvPr/>
        </p:nvCxnSpPr>
        <p:spPr>
          <a:xfrm>
            <a:off x="541097" y="640139"/>
            <a:ext cx="7684500" cy="6300"/>
          </a:xfrm>
          <a:prstGeom prst="straightConnector1">
            <a:avLst/>
          </a:prstGeom>
          <a:noFill/>
          <a:ln w="38100" cap="flat" cmpd="sng">
            <a:solidFill>
              <a:srgbClr val="FEB38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4" name="Google Shape;414;p76"/>
          <p:cNvSpPr txBox="1"/>
          <p:nvPr/>
        </p:nvSpPr>
        <p:spPr>
          <a:xfrm>
            <a:off x="555120" y="294363"/>
            <a:ext cx="6835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600" b="0" i="0" u="none" strike="noStrike" cap="non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Random Forest</a:t>
            </a:r>
            <a:endParaRPr sz="600" b="0" i="0" u="none" strike="noStrike" cap="none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416" name="Google Shape;416;p76"/>
          <p:cNvSpPr txBox="1"/>
          <p:nvPr/>
        </p:nvSpPr>
        <p:spPr>
          <a:xfrm>
            <a:off x="46800" y="4708800"/>
            <a:ext cx="90504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40005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" sz="1400" b="1" i="0" u="none" strike="noStrike" cap="non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Lectures:   </a:t>
            </a:r>
            <a:r>
              <a:rPr lang="es" sz="1400" b="0" i="0" u="none" strike="noStrike" cap="non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berkeley.edu -   </a:t>
            </a:r>
            <a:r>
              <a:rPr lang="es" sz="1400" b="1" i="0" u="none" strike="noStrike" cap="none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" sz="1400" b="0" i="0" u="sng" strike="noStrike" cap="none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Random forest</a:t>
            </a:r>
            <a:r>
              <a:rPr lang="es" sz="1400" b="0" i="0" u="none" strike="noStrike" cap="non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    -     </a:t>
            </a:r>
            <a:r>
              <a:rPr lang="es" sz="1400" b="0" i="0" u="sng" strike="noStrike" cap="none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Key Concepts</a:t>
            </a:r>
            <a:endParaRPr sz="1400" b="0" i="0" u="none" strike="noStrike" cap="none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7" name="Google Shape;417;p76"/>
          <p:cNvSpPr txBox="1"/>
          <p:nvPr/>
        </p:nvSpPr>
        <p:spPr>
          <a:xfrm>
            <a:off x="729750" y="823800"/>
            <a:ext cx="7684500" cy="20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RANDOM FOREST:</a:t>
            </a:r>
            <a:endParaRPr sz="1600" b="0" i="0" u="none" strike="noStrike" cap="non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The </a:t>
            </a:r>
            <a:r>
              <a:rPr lang="es" sz="1600" b="1" i="0" u="none" strike="noStrike" cap="non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random forest</a:t>
            </a:r>
            <a:r>
              <a:rPr lang="es" sz="1600" b="0" i="0" u="none" strike="noStrike" cap="non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 is a model made up of many decision trees. Rather than just simply averaging the prediction of trees (which we could call a “forest”), this model uses </a:t>
            </a:r>
            <a:r>
              <a:rPr lang="es" sz="1600" b="1" i="0" u="none" strike="noStrike" cap="non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two key concepts</a:t>
            </a:r>
            <a:r>
              <a:rPr lang="es" sz="1600" b="0" i="0" u="none" strike="noStrike" cap="non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 that gives it the name </a:t>
            </a:r>
            <a:r>
              <a:rPr lang="es" sz="1600" b="0" i="1" u="none" strike="noStrike" cap="non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random</a:t>
            </a:r>
            <a:r>
              <a:rPr lang="es" sz="1600" b="0" i="0" u="none" strike="noStrike" cap="non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600" b="0" i="0" u="none" strike="noStrike" cap="non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30200" algn="just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426E"/>
              </a:buClr>
              <a:buSzPts val="1600"/>
              <a:buFont typeface="Arial"/>
              <a:buAutoNum type="arabicPeriod"/>
            </a:pPr>
            <a:r>
              <a:rPr lang="es" sz="1600" b="1" i="0" u="none" strike="noStrike" cap="non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Random sampling of training data</a:t>
            </a:r>
            <a:r>
              <a:rPr lang="es" sz="1600" b="0" i="0" u="none" strike="noStrike" cap="non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 points when building trees</a:t>
            </a:r>
            <a:endParaRPr sz="1600" b="0" i="0" u="none" strike="noStrike" cap="non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302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426E"/>
              </a:buClr>
              <a:buSzPts val="1600"/>
              <a:buFont typeface="Arial"/>
              <a:buAutoNum type="arabicPeriod"/>
            </a:pPr>
            <a:r>
              <a:rPr lang="es" sz="1600" b="1" i="0" u="none" strike="noStrike" cap="non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Random subsets of features</a:t>
            </a:r>
            <a:r>
              <a:rPr lang="es" sz="1600" b="0" i="0" u="none" strike="noStrike" cap="non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 considered when splitting nodes</a:t>
            </a:r>
            <a:endParaRPr sz="1600" b="0" i="0" u="none" strike="noStrike" cap="non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400" b="0" i="0" u="none" strike="noStrike" cap="non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096D5C3-0A1B-4C9F-8402-C9767B00C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4376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2" name="Google Shape;422;p77"/>
          <p:cNvCxnSpPr/>
          <p:nvPr/>
        </p:nvCxnSpPr>
        <p:spPr>
          <a:xfrm>
            <a:off x="541097" y="640139"/>
            <a:ext cx="7684500" cy="6300"/>
          </a:xfrm>
          <a:prstGeom prst="straightConnector1">
            <a:avLst/>
          </a:prstGeom>
          <a:noFill/>
          <a:ln w="38100" cap="flat" cmpd="sng">
            <a:solidFill>
              <a:srgbClr val="FEB38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3" name="Google Shape;423;p77"/>
          <p:cNvSpPr txBox="1"/>
          <p:nvPr/>
        </p:nvSpPr>
        <p:spPr>
          <a:xfrm>
            <a:off x="555120" y="294363"/>
            <a:ext cx="6835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600" b="0" i="0" u="none" strike="noStrike" cap="non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Random Forest: </a:t>
            </a:r>
            <a:r>
              <a:rPr lang="es"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Random sampling of training data</a:t>
            </a:r>
            <a:endParaRPr sz="600" b="0" i="0" u="none" strike="noStrike" cap="none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425" name="Google Shape;425;p77"/>
          <p:cNvPicPr preferRelativeResize="0"/>
          <p:nvPr/>
        </p:nvPicPr>
        <p:blipFill rotWithShape="1">
          <a:blip r:embed="rId3">
            <a:alphaModFix/>
          </a:blip>
          <a:srcRect t="5105" r="54141"/>
          <a:stretch/>
        </p:blipFill>
        <p:spPr>
          <a:xfrm>
            <a:off x="2555750" y="1415000"/>
            <a:ext cx="4032526" cy="357572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77"/>
          <p:cNvSpPr txBox="1"/>
          <p:nvPr/>
        </p:nvSpPr>
        <p:spPr>
          <a:xfrm>
            <a:off x="729750" y="823800"/>
            <a:ext cx="7684500" cy="20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Each tree in a random forest learns from a random sample of the data points.</a:t>
            </a:r>
            <a:endParaRPr sz="1600" b="0" i="0" u="none" strike="noStrike" cap="non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73D90B6-27E8-4348-BC60-35BA6A49D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4376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78"/>
          <p:cNvPicPr preferRelativeResize="0"/>
          <p:nvPr/>
        </p:nvPicPr>
        <p:blipFill rotWithShape="1">
          <a:blip r:embed="rId3">
            <a:alphaModFix/>
          </a:blip>
          <a:srcRect l="45852" t="4214"/>
          <a:stretch/>
        </p:blipFill>
        <p:spPr>
          <a:xfrm>
            <a:off x="2489500" y="1360450"/>
            <a:ext cx="4643925" cy="364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78"/>
          <p:cNvSpPr txBox="1"/>
          <p:nvPr/>
        </p:nvSpPr>
        <p:spPr>
          <a:xfrm>
            <a:off x="729750" y="823800"/>
            <a:ext cx="7684500" cy="20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At test time, predictions are made by averaging the predictions of each decision tree.</a:t>
            </a:r>
            <a:endParaRPr sz="1600" b="0" i="0" u="none" strike="noStrike" cap="non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34" name="Google Shape;434;p78"/>
          <p:cNvCxnSpPr/>
          <p:nvPr/>
        </p:nvCxnSpPr>
        <p:spPr>
          <a:xfrm>
            <a:off x="541097" y="640139"/>
            <a:ext cx="7684500" cy="6300"/>
          </a:xfrm>
          <a:prstGeom prst="straightConnector1">
            <a:avLst/>
          </a:prstGeom>
          <a:noFill/>
          <a:ln w="38100" cap="flat" cmpd="sng">
            <a:solidFill>
              <a:srgbClr val="FEB38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5" name="Google Shape;435;p78"/>
          <p:cNvSpPr txBox="1"/>
          <p:nvPr/>
        </p:nvSpPr>
        <p:spPr>
          <a:xfrm>
            <a:off x="555120" y="294363"/>
            <a:ext cx="6835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600" b="0" i="0" u="none" strike="noStrike" cap="non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Random Forest: </a:t>
            </a:r>
            <a:r>
              <a:rPr lang="es"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Random sampling of training data</a:t>
            </a:r>
            <a:endParaRPr sz="600" b="0" i="0" u="none" strike="noStrike" cap="none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447ABDA-F5E0-44A3-8A22-84A23CBFE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4376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0" name="Google Shape;440;p79"/>
          <p:cNvCxnSpPr/>
          <p:nvPr/>
        </p:nvCxnSpPr>
        <p:spPr>
          <a:xfrm>
            <a:off x="541097" y="640139"/>
            <a:ext cx="7684500" cy="6300"/>
          </a:xfrm>
          <a:prstGeom prst="straightConnector1">
            <a:avLst/>
          </a:prstGeom>
          <a:noFill/>
          <a:ln w="38100" cap="flat" cmpd="sng">
            <a:solidFill>
              <a:srgbClr val="FEB38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2" name="Google Shape;442;p79"/>
          <p:cNvSpPr txBox="1"/>
          <p:nvPr/>
        </p:nvSpPr>
        <p:spPr>
          <a:xfrm>
            <a:off x="555125" y="850300"/>
            <a:ext cx="8078700" cy="15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Only a subset of all the features are considered for splitting each node in each decision tree.</a:t>
            </a:r>
            <a:endParaRPr sz="1600" b="0" i="0" u="none" strike="noStrike" cap="non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Generally this is set to sqrt(n_features) for classification meaning that if there are 16 features, at each node in each tree, only 4 random features will be considered for splitting the node.</a:t>
            </a:r>
            <a:endParaRPr sz="1600" b="0" i="0" u="none" strike="noStrike" cap="non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3" name="Google Shape;443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7375" y="2158500"/>
            <a:ext cx="3939745" cy="24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79"/>
          <p:cNvSpPr txBox="1"/>
          <p:nvPr/>
        </p:nvSpPr>
        <p:spPr>
          <a:xfrm>
            <a:off x="46800" y="4708800"/>
            <a:ext cx="90504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40005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" sz="1400" b="1" i="0" u="none" strike="noStrike" cap="non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Lectures:   </a:t>
            </a:r>
            <a:r>
              <a:rPr lang="es" sz="1400" b="0" i="0" u="sng" strike="noStrike" cap="none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Does random forest select a subset of features for every tree or every node?</a:t>
            </a:r>
            <a:endParaRPr sz="1400" b="0" i="0" u="none" strike="noStrike" cap="none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5" name="Google Shape;445;p79"/>
          <p:cNvSpPr txBox="1"/>
          <p:nvPr/>
        </p:nvSpPr>
        <p:spPr>
          <a:xfrm>
            <a:off x="555120" y="294363"/>
            <a:ext cx="6835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600" b="0" i="0" u="none" strike="noStrike" cap="non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Random Forest: </a:t>
            </a:r>
            <a:r>
              <a:rPr lang="es"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Random subsets of features</a:t>
            </a:r>
            <a:endParaRPr sz="600" b="0" i="0" u="none" strike="noStrike" cap="none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F003D279-0566-4A29-8082-7DFCA124C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8806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80"/>
          <p:cNvCxnSpPr/>
          <p:nvPr/>
        </p:nvCxnSpPr>
        <p:spPr>
          <a:xfrm rot="10800000" flipH="1">
            <a:off x="541097" y="628439"/>
            <a:ext cx="7062300" cy="117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1" name="Google Shape;451;p80"/>
          <p:cNvSpPr txBox="1"/>
          <p:nvPr/>
        </p:nvSpPr>
        <p:spPr>
          <a:xfrm>
            <a:off x="541100" y="310575"/>
            <a:ext cx="4030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lvl="0">
              <a:buClr>
                <a:srgbClr val="FFFFFF"/>
              </a:buClr>
              <a:buSzPts val="2600"/>
            </a:pPr>
            <a:r>
              <a:rPr lang="en-US" sz="2400" dirty="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Main idea about RF
</a:t>
            </a:r>
            <a:endParaRPr sz="2400" dirty="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2" name="Google Shape;452;p80"/>
          <p:cNvSpPr txBox="1"/>
          <p:nvPr/>
        </p:nvSpPr>
        <p:spPr>
          <a:xfrm>
            <a:off x="2052600" y="1975700"/>
            <a:ext cx="5038800" cy="18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Random Forest is the result of multiple trees that DO NOT correlate with each other.
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335102F-CC35-4DD8-BA70-45A1E0F96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806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9" name="Google Shape;459;p81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0" name="Google Shape;460;p81"/>
          <p:cNvSpPr txBox="1"/>
          <p:nvPr/>
        </p:nvSpPr>
        <p:spPr>
          <a:xfrm>
            <a:off x="541100" y="310575"/>
            <a:ext cx="6803400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Bootstrapping</a:t>
            </a:r>
            <a:endParaRPr sz="240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endParaRPr sz="240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463" name="Google Shape;46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902" y="1135050"/>
            <a:ext cx="6405800" cy="353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4773EBA-2BD3-438A-B534-45BC93BEF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8806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8" name="Google Shape;468;p82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9" name="Google Shape;469;p82"/>
          <p:cNvSpPr txBox="1"/>
          <p:nvPr/>
        </p:nvSpPr>
        <p:spPr>
          <a:xfrm>
            <a:off x="541100" y="310575"/>
            <a:ext cx="6803400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Bagging</a:t>
            </a:r>
            <a:endParaRPr sz="240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endParaRPr sz="240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472" name="Google Shape;47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50" y="1092025"/>
            <a:ext cx="6673900" cy="368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48EAF712-E284-4FEE-BB00-F431011A3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8806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7" name="Google Shape;477;p83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8" name="Google Shape;478;p83"/>
          <p:cNvSpPr txBox="1"/>
          <p:nvPr/>
        </p:nvSpPr>
        <p:spPr>
          <a:xfrm>
            <a:off x="541100" y="310575"/>
            <a:ext cx="6803400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Out-Of-Bag</a:t>
            </a:r>
            <a:endParaRPr sz="240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endParaRPr sz="240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481" name="Google Shape;48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188" y="983100"/>
            <a:ext cx="6307624" cy="349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4882AF44-B1A8-4906-88AF-5D04767B2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8806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5" name="Google Shape;305;p66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6" name="Google Shape;306;p66"/>
          <p:cNvSpPr txBox="1"/>
          <p:nvPr/>
        </p:nvSpPr>
        <p:spPr>
          <a:xfrm>
            <a:off x="541100" y="310575"/>
            <a:ext cx="14574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Week 3</a:t>
            </a:r>
            <a:endParaRPr sz="24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66"/>
          <p:cNvSpPr txBox="1"/>
          <p:nvPr/>
        </p:nvSpPr>
        <p:spPr>
          <a:xfrm>
            <a:off x="1077625" y="1225650"/>
            <a:ext cx="26943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3600" b="1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Schedule</a:t>
            </a:r>
            <a:endParaRPr sz="3600" b="1">
              <a:solidFill>
                <a:srgbClr val="E6913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66"/>
          <p:cNvSpPr txBox="1"/>
          <p:nvPr/>
        </p:nvSpPr>
        <p:spPr>
          <a:xfrm>
            <a:off x="1077625" y="1933075"/>
            <a:ext cx="3676200" cy="17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000000"/>
                </a:solidFill>
                <a:highlight>
                  <a:srgbClr val="C0504D"/>
                </a:highlight>
                <a:latin typeface="Lato"/>
                <a:ea typeface="Lato"/>
                <a:cs typeface="Lato"/>
                <a:sym typeface="Lato"/>
              </a:rPr>
              <a:t>State of the course </a:t>
            </a:r>
            <a:endParaRPr sz="2400" b="1">
              <a:solidFill>
                <a:srgbClr val="FFFFFF"/>
              </a:solidFill>
              <a:highlight>
                <a:srgbClr val="000000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highlight>
                  <a:srgbClr val="9BBB59"/>
                </a:highlight>
                <a:latin typeface="Lato"/>
                <a:ea typeface="Lato"/>
                <a:cs typeface="Lato"/>
                <a:sym typeface="Lato"/>
              </a:rPr>
              <a:t>Session</a:t>
            </a:r>
            <a:r>
              <a:rPr lang="es" sz="2400" b="1">
                <a:solidFill>
                  <a:srgbClr val="000000"/>
                </a:solidFill>
                <a:highlight>
                  <a:srgbClr val="9BBB59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" sz="2400" b="1">
                <a:highlight>
                  <a:srgbClr val="9BBB59"/>
                </a:highlight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s" sz="2400" b="1">
                <a:solidFill>
                  <a:srgbClr val="000000"/>
                </a:solidFill>
                <a:highlight>
                  <a:srgbClr val="9BBB59"/>
                </a:highlight>
                <a:latin typeface="Lato"/>
                <a:ea typeface="Lato"/>
                <a:cs typeface="Lato"/>
                <a:sym typeface="Lato"/>
              </a:rPr>
              <a:t> Review</a:t>
            </a:r>
            <a:endParaRPr sz="2400" b="1">
              <a:solidFill>
                <a:srgbClr val="000000"/>
              </a:solidFill>
              <a:highlight>
                <a:srgbClr val="9BBB59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000000"/>
                </a:solidFill>
                <a:highlight>
                  <a:srgbClr val="4BACC6"/>
                </a:highlight>
                <a:latin typeface="Lato"/>
                <a:ea typeface="Lato"/>
                <a:cs typeface="Lato"/>
                <a:sym typeface="Lato"/>
              </a:rPr>
              <a:t>Challenge</a:t>
            </a:r>
            <a:endParaRPr sz="2400" b="1">
              <a:solidFill>
                <a:srgbClr val="000000"/>
              </a:solidFill>
              <a:highlight>
                <a:srgbClr val="4BACC6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000000"/>
                </a:solidFill>
                <a:highlight>
                  <a:srgbClr val="F79646"/>
                </a:highlight>
                <a:latin typeface="Lato"/>
                <a:ea typeface="Lato"/>
                <a:cs typeface="Lato"/>
                <a:sym typeface="Lato"/>
              </a:rPr>
              <a:t>Notebook + resources</a:t>
            </a:r>
            <a:endParaRPr sz="2400" b="1">
              <a:solidFill>
                <a:srgbClr val="000000"/>
              </a:solidFill>
              <a:highlight>
                <a:srgbClr val="F79646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9470A4A-9662-4984-88C4-DF6238D34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376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6" name="Google Shape;486;p84"/>
          <p:cNvCxnSpPr/>
          <p:nvPr/>
        </p:nvCxnSpPr>
        <p:spPr>
          <a:xfrm>
            <a:off x="541097" y="640139"/>
            <a:ext cx="7684500" cy="6300"/>
          </a:xfrm>
          <a:prstGeom prst="straightConnector1">
            <a:avLst/>
          </a:prstGeom>
          <a:noFill/>
          <a:ln w="38100" cap="flat" cmpd="sng">
            <a:solidFill>
              <a:srgbClr val="FEB38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7" name="Google Shape;487;p84"/>
          <p:cNvSpPr txBox="1"/>
          <p:nvPr/>
        </p:nvSpPr>
        <p:spPr>
          <a:xfrm>
            <a:off x="555120" y="294363"/>
            <a:ext cx="6835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600" b="0" i="0" u="none" strike="noStrike" cap="non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Gradient Boosting Machines</a:t>
            </a:r>
            <a:endParaRPr sz="600" b="0" i="0" u="none" strike="noStrike" cap="none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489" name="Google Shape;489;p84"/>
          <p:cNvSpPr txBox="1"/>
          <p:nvPr/>
        </p:nvSpPr>
        <p:spPr>
          <a:xfrm>
            <a:off x="688750" y="2044200"/>
            <a:ext cx="6198600" cy="18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" sz="3600" b="0" i="0" u="none" strike="noStrike" cap="non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Like Random Forests but….</a:t>
            </a:r>
            <a:endParaRPr sz="3600" b="0" i="0" u="none" strike="noStrike" cap="non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0" name="Google Shape;490;p84"/>
          <p:cNvSpPr txBox="1"/>
          <p:nvPr/>
        </p:nvSpPr>
        <p:spPr>
          <a:xfrm>
            <a:off x="5728696" y="2772475"/>
            <a:ext cx="29940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2400" b="0" i="0" u="none" strike="noStrike" cap="non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Not so random….</a:t>
            </a:r>
            <a:endParaRPr sz="2400" b="0" i="0" u="none" strike="noStrike" cap="non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7EB71213-705F-4104-9B44-5BF1FBA80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806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5" name="Google Shape;495;p85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6" name="Google Shape;496;p85"/>
          <p:cNvSpPr txBox="1"/>
          <p:nvPr/>
        </p:nvSpPr>
        <p:spPr>
          <a:xfrm>
            <a:off x="541100" y="310575"/>
            <a:ext cx="6803400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Boosting</a:t>
            </a:r>
            <a:endParaRPr sz="240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endParaRPr sz="240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499" name="Google Shape;49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325" y="1135050"/>
            <a:ext cx="6587350" cy="364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89534FA-F8CF-48B7-ADBE-1A212258E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8806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4" name="Google Shape;504;p86"/>
          <p:cNvCxnSpPr/>
          <p:nvPr/>
        </p:nvCxnSpPr>
        <p:spPr>
          <a:xfrm>
            <a:off x="541097" y="640139"/>
            <a:ext cx="7684500" cy="6300"/>
          </a:xfrm>
          <a:prstGeom prst="straightConnector1">
            <a:avLst/>
          </a:prstGeom>
          <a:noFill/>
          <a:ln w="38100" cap="flat" cmpd="sng">
            <a:solidFill>
              <a:srgbClr val="FEB38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5" name="Google Shape;505;p86"/>
          <p:cNvSpPr txBox="1"/>
          <p:nvPr/>
        </p:nvSpPr>
        <p:spPr>
          <a:xfrm>
            <a:off x="555120" y="294363"/>
            <a:ext cx="6835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600" b="0" i="0" u="none" strike="noStrike" cap="non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Gradient Boosting Machines</a:t>
            </a:r>
            <a:endParaRPr sz="600" b="0" i="0" u="none" strike="noStrike" cap="none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507" name="Google Shape;507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5300" y="1676147"/>
            <a:ext cx="5376100" cy="2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86"/>
          <p:cNvSpPr txBox="1"/>
          <p:nvPr/>
        </p:nvSpPr>
        <p:spPr>
          <a:xfrm>
            <a:off x="555125" y="850300"/>
            <a:ext cx="8078700" cy="15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Train 1 tree as in Random Forest</a:t>
            </a:r>
            <a:endParaRPr sz="16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&lt;</a:t>
            </a:r>
            <a:endParaRPr sz="1600" b="0" i="0" u="none" strike="noStrike" cap="non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D3D8D4C-7F20-4889-9B4C-9D526D807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8806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3" name="Google Shape;513;p87"/>
          <p:cNvCxnSpPr/>
          <p:nvPr/>
        </p:nvCxnSpPr>
        <p:spPr>
          <a:xfrm>
            <a:off x="541097" y="640139"/>
            <a:ext cx="7684500" cy="6300"/>
          </a:xfrm>
          <a:prstGeom prst="straightConnector1">
            <a:avLst/>
          </a:prstGeom>
          <a:noFill/>
          <a:ln w="38100" cap="flat" cmpd="sng">
            <a:solidFill>
              <a:srgbClr val="FEB38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4" name="Google Shape;514;p87"/>
          <p:cNvSpPr txBox="1"/>
          <p:nvPr/>
        </p:nvSpPr>
        <p:spPr>
          <a:xfrm>
            <a:off x="555120" y="294363"/>
            <a:ext cx="6835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600" b="0" i="0" u="none" strike="noStrike" cap="non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Gradient Boosting Machines</a:t>
            </a:r>
            <a:endParaRPr sz="600" b="0" i="0" u="none" strike="noStrike" cap="none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516" name="Google Shape;516;p87"/>
          <p:cNvPicPr preferRelativeResize="0"/>
          <p:nvPr/>
        </p:nvPicPr>
        <p:blipFill rotWithShape="1">
          <a:blip r:embed="rId3">
            <a:alphaModFix/>
          </a:blip>
          <a:srcRect t="12846"/>
          <a:stretch/>
        </p:blipFill>
        <p:spPr>
          <a:xfrm>
            <a:off x="1687025" y="1392875"/>
            <a:ext cx="5769951" cy="376077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87"/>
          <p:cNvSpPr txBox="1"/>
          <p:nvPr/>
        </p:nvSpPr>
        <p:spPr>
          <a:xfrm>
            <a:off x="555125" y="850300"/>
            <a:ext cx="8078700" cy="15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Calculate </a:t>
            </a:r>
            <a:r>
              <a:rPr lang="es" sz="1600" b="1" i="0" u="none" strike="noStrike" cap="non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cost function</a:t>
            </a:r>
            <a:endParaRPr sz="1600" b="1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0575748-5A5F-473B-86A7-9E2D15C4D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8806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8875" y="2398600"/>
            <a:ext cx="4631194" cy="2576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4" name="Google Shape;524;p88"/>
          <p:cNvCxnSpPr/>
          <p:nvPr/>
        </p:nvCxnSpPr>
        <p:spPr>
          <a:xfrm>
            <a:off x="541097" y="640139"/>
            <a:ext cx="7684500" cy="6300"/>
          </a:xfrm>
          <a:prstGeom prst="straightConnector1">
            <a:avLst/>
          </a:prstGeom>
          <a:noFill/>
          <a:ln w="38100" cap="flat" cmpd="sng">
            <a:solidFill>
              <a:srgbClr val="FEB38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5" name="Google Shape;525;p88"/>
          <p:cNvSpPr txBox="1"/>
          <p:nvPr/>
        </p:nvSpPr>
        <p:spPr>
          <a:xfrm>
            <a:off x="555120" y="294363"/>
            <a:ext cx="6835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600" b="0" i="0" u="none" strike="noStrike" cap="non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Gradient Boosting Machines</a:t>
            </a:r>
            <a:endParaRPr sz="600" b="0" i="0" u="none" strike="noStrike" cap="none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526" name="Google Shape;526;p88"/>
          <p:cNvSpPr txBox="1"/>
          <p:nvPr/>
        </p:nvSpPr>
        <p:spPr>
          <a:xfrm>
            <a:off x="555125" y="850300"/>
            <a:ext cx="8078700" cy="15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For which data points is the tree performing worst?</a:t>
            </a:r>
            <a:endParaRPr sz="1600" b="0" i="0" u="none" strike="noStrike" cap="non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0" i="0" u="none" strike="noStrike" cap="non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 b="0" i="0" u="none" strike="noStrike" cap="non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Give more importance to these data points when making the next tree</a:t>
            </a:r>
            <a:endParaRPr sz="1600" b="0" i="0" u="none" strike="noStrike" cap="non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0" i="0" u="none" strike="noStrike" cap="non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Train 2nd tree considering importance</a:t>
            </a:r>
            <a:endParaRPr sz="1600" b="0" i="0" u="none" strike="noStrike" cap="non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C365734-3212-4B43-9C80-78C7FE0E2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8806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9"/>
          <p:cNvSpPr txBox="1"/>
          <p:nvPr/>
        </p:nvSpPr>
        <p:spPr>
          <a:xfrm>
            <a:off x="555125" y="850300"/>
            <a:ext cx="8078700" cy="15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For which data points is the combination of the two trees performing worst?</a:t>
            </a:r>
            <a:endParaRPr sz="1600" b="0" i="0" u="none" strike="noStrike" cap="non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0" i="0" u="none" strike="noStrike" cap="non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 b="0" i="0" u="none" strike="noStrike" cap="non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Give more importance to these data points when making the next tree</a:t>
            </a:r>
            <a:endParaRPr sz="1600" b="0" i="0" u="none" strike="noStrike" cap="non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0" i="0" u="none" strike="noStrike" cap="non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Train 3rd tree considering importance</a:t>
            </a:r>
            <a:endParaRPr sz="1600" b="0" i="0" u="none" strike="noStrike" cap="non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33" name="Google Shape;533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8875" y="2398600"/>
            <a:ext cx="4631194" cy="2576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4" name="Google Shape;534;p89"/>
          <p:cNvCxnSpPr/>
          <p:nvPr/>
        </p:nvCxnSpPr>
        <p:spPr>
          <a:xfrm>
            <a:off x="541097" y="640139"/>
            <a:ext cx="7684500" cy="6300"/>
          </a:xfrm>
          <a:prstGeom prst="straightConnector1">
            <a:avLst/>
          </a:prstGeom>
          <a:noFill/>
          <a:ln w="38100" cap="flat" cmpd="sng">
            <a:solidFill>
              <a:srgbClr val="FEB38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5" name="Google Shape;535;p89"/>
          <p:cNvSpPr txBox="1"/>
          <p:nvPr/>
        </p:nvSpPr>
        <p:spPr>
          <a:xfrm>
            <a:off x="555120" y="294363"/>
            <a:ext cx="6835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600" b="0" i="0" u="none" strike="noStrike" cap="non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Gradient Boosting Machines</a:t>
            </a:r>
            <a:endParaRPr sz="600" b="0" i="0" u="none" strike="noStrike" cap="none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0CE1FA6-BB02-455A-8594-4F0E330A3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8806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075" y="1645128"/>
            <a:ext cx="2683451" cy="149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01575" y="1645115"/>
            <a:ext cx="2683451" cy="1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90"/>
          <p:cNvSpPr txBox="1"/>
          <p:nvPr/>
        </p:nvSpPr>
        <p:spPr>
          <a:xfrm>
            <a:off x="555125" y="850300"/>
            <a:ext cx="8078700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Repeat with many more trees</a:t>
            </a:r>
            <a:endParaRPr sz="16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4" name="Google Shape;544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67975" y="1645115"/>
            <a:ext cx="2683451" cy="149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075" y="3296578"/>
            <a:ext cx="2683451" cy="149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01575" y="3296565"/>
            <a:ext cx="2683451" cy="149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67975" y="3296565"/>
            <a:ext cx="2683451" cy="1493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8" name="Google Shape;548;p90"/>
          <p:cNvCxnSpPr/>
          <p:nvPr/>
        </p:nvCxnSpPr>
        <p:spPr>
          <a:xfrm>
            <a:off x="541097" y="640139"/>
            <a:ext cx="7684500" cy="6300"/>
          </a:xfrm>
          <a:prstGeom prst="straightConnector1">
            <a:avLst/>
          </a:prstGeom>
          <a:noFill/>
          <a:ln w="38100" cap="flat" cmpd="sng">
            <a:solidFill>
              <a:srgbClr val="FEB38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9" name="Google Shape;549;p90"/>
          <p:cNvSpPr txBox="1"/>
          <p:nvPr/>
        </p:nvSpPr>
        <p:spPr>
          <a:xfrm>
            <a:off x="555120" y="294363"/>
            <a:ext cx="6835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600" b="0" i="0" u="none" strike="noStrike" cap="non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Gradient Boosting Machines</a:t>
            </a:r>
            <a:endParaRPr sz="600" b="0" i="0" u="none" strike="noStrike" cap="none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12626CE2-E0C8-4BAD-8064-2E5EFD028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8806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5" name="Google Shape;555;p91"/>
          <p:cNvCxnSpPr/>
          <p:nvPr/>
        </p:nvCxnSpPr>
        <p:spPr>
          <a:xfrm>
            <a:off x="541097" y="640139"/>
            <a:ext cx="7684500" cy="6300"/>
          </a:xfrm>
          <a:prstGeom prst="straightConnector1">
            <a:avLst/>
          </a:prstGeom>
          <a:noFill/>
          <a:ln w="38100" cap="flat" cmpd="sng">
            <a:solidFill>
              <a:srgbClr val="FEB38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6" name="Google Shape;556;p91"/>
          <p:cNvSpPr txBox="1"/>
          <p:nvPr/>
        </p:nvSpPr>
        <p:spPr>
          <a:xfrm>
            <a:off x="555120" y="294363"/>
            <a:ext cx="6835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600" b="0" i="0" u="none" strike="noStrike" cap="non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Gradient Boosting Machines</a:t>
            </a:r>
            <a:endParaRPr sz="600" b="0" i="0" u="none" strike="noStrike" cap="none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557" name="Google Shape;557;p91"/>
          <p:cNvSpPr txBox="1"/>
          <p:nvPr/>
        </p:nvSpPr>
        <p:spPr>
          <a:xfrm>
            <a:off x="555125" y="850300"/>
            <a:ext cx="8078700" cy="15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0" i="0" u="none" strike="noStrike" cap="non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Available algorithms:</a:t>
            </a:r>
            <a:endParaRPr sz="1800" b="0" i="0" u="none" strike="noStrike" cap="non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 b="0" i="0" u="none" strike="noStrike" cap="non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XGBoost</a:t>
            </a:r>
            <a:endParaRPr sz="1600" b="0" i="0" u="none" strike="noStrike" cap="non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 b="0" i="0" u="none" strike="noStrike" cap="non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CatBoost</a:t>
            </a:r>
            <a:endParaRPr sz="1600" b="0" i="0" u="none" strike="noStrike" cap="non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 b="0" i="0" u="none" strike="noStrike" cap="non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AdaBoost</a:t>
            </a:r>
            <a:endParaRPr sz="1600" b="0" i="0" u="none" strike="noStrike" cap="non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 b="0" i="0" u="none" strike="noStrike" cap="non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LightGBM</a:t>
            </a:r>
            <a:endParaRPr sz="1600" b="0" i="0" u="none" strike="noStrike" cap="non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 b="0" i="0" u="none" strike="noStrike" cap="non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....</a:t>
            </a:r>
            <a:endParaRPr sz="1600" b="0" i="0" u="none" strike="noStrike" cap="non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0" i="0" u="none" strike="noStrike" cap="non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BA33F8D-8079-46E9-BEA8-A8D6B3A3A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806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3" name="Google Shape;563;p92"/>
          <p:cNvCxnSpPr/>
          <p:nvPr/>
        </p:nvCxnSpPr>
        <p:spPr>
          <a:xfrm>
            <a:off x="541097" y="640139"/>
            <a:ext cx="7684500" cy="6300"/>
          </a:xfrm>
          <a:prstGeom prst="straightConnector1">
            <a:avLst/>
          </a:prstGeom>
          <a:noFill/>
          <a:ln w="38100" cap="flat" cmpd="sng">
            <a:solidFill>
              <a:srgbClr val="FEB38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4" name="Google Shape;564;p92"/>
          <p:cNvSpPr txBox="1"/>
          <p:nvPr/>
        </p:nvSpPr>
        <p:spPr>
          <a:xfrm>
            <a:off x="555120" y="294363"/>
            <a:ext cx="6835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600" b="0" i="0" u="none" strike="noStrike" cap="non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XGBoost</a:t>
            </a:r>
            <a:endParaRPr sz="600" b="0" i="0" u="none" strike="noStrike" cap="none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565" name="Google Shape;565;p92"/>
          <p:cNvSpPr txBox="1"/>
          <p:nvPr/>
        </p:nvSpPr>
        <p:spPr>
          <a:xfrm>
            <a:off x="555125" y="1214075"/>
            <a:ext cx="8078700" cy="15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The fastest kid in town</a:t>
            </a:r>
            <a:endParaRPr sz="1600" b="0" i="0" u="none" strike="noStrike" cap="non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Usually better results than plain random forest</a:t>
            </a:r>
            <a:endParaRPr sz="1600" b="0" i="0" u="none" strike="noStrike" cap="non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CABE628-D5D6-463A-A884-47F0B1212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806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0" name="Google Shape;570;p93"/>
          <p:cNvCxnSpPr/>
          <p:nvPr/>
        </p:nvCxnSpPr>
        <p:spPr>
          <a:xfrm>
            <a:off x="541097" y="640139"/>
            <a:ext cx="7684500" cy="6300"/>
          </a:xfrm>
          <a:prstGeom prst="straightConnector1">
            <a:avLst/>
          </a:prstGeom>
          <a:noFill/>
          <a:ln w="38100" cap="flat" cmpd="sng">
            <a:solidFill>
              <a:srgbClr val="FEB38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1" name="Google Shape;571;p93"/>
          <p:cNvSpPr txBox="1"/>
          <p:nvPr/>
        </p:nvSpPr>
        <p:spPr>
          <a:xfrm>
            <a:off x="555120" y="294363"/>
            <a:ext cx="6835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600" b="0" i="0" u="none" strike="noStrike" cap="non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CatBoost</a:t>
            </a:r>
            <a:endParaRPr sz="600" b="0" i="0" u="none" strike="noStrike" cap="none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573" name="Google Shape;573;p93"/>
          <p:cNvPicPr preferRelativeResize="0"/>
          <p:nvPr/>
        </p:nvPicPr>
        <p:blipFill rotWithShape="1">
          <a:blip r:embed="rId3">
            <a:alphaModFix/>
          </a:blip>
          <a:srcRect l="8155"/>
          <a:stretch/>
        </p:blipFill>
        <p:spPr>
          <a:xfrm>
            <a:off x="4788900" y="879225"/>
            <a:ext cx="4091325" cy="96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93"/>
          <p:cNvPicPr preferRelativeResize="0"/>
          <p:nvPr/>
        </p:nvPicPr>
        <p:blipFill rotWithShape="1">
          <a:blip r:embed="rId4">
            <a:alphaModFix/>
          </a:blip>
          <a:srcRect l="7969" t="-980" r="1875" b="979"/>
          <a:stretch/>
        </p:blipFill>
        <p:spPr>
          <a:xfrm>
            <a:off x="4788900" y="1895500"/>
            <a:ext cx="3782525" cy="96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88894" y="2911769"/>
            <a:ext cx="3782525" cy="9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9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11275" y="3917185"/>
            <a:ext cx="4220400" cy="106839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93"/>
          <p:cNvSpPr txBox="1"/>
          <p:nvPr/>
        </p:nvSpPr>
        <p:spPr>
          <a:xfrm>
            <a:off x="555125" y="1214075"/>
            <a:ext cx="8078700" cy="15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Last one to join the party</a:t>
            </a:r>
            <a:endParaRPr sz="1600" b="0" i="0" u="none" strike="noStrike" cap="non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Great with categorical features</a:t>
            </a:r>
            <a:endParaRPr sz="1600" b="0" i="0" u="none" strike="noStrike" cap="non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75082FF5-2DA7-4086-AA03-2E44E68F57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8806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" name="Google Shape;315;p67"/>
          <p:cNvCxnSpPr/>
          <p:nvPr/>
        </p:nvCxnSpPr>
        <p:spPr>
          <a:xfrm rot="10800000" flipH="1">
            <a:off x="541097" y="628439"/>
            <a:ext cx="7062300" cy="117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6" name="Google Shape;316;p67"/>
          <p:cNvSpPr txBox="1"/>
          <p:nvPr/>
        </p:nvSpPr>
        <p:spPr>
          <a:xfrm>
            <a:off x="541100" y="310575"/>
            <a:ext cx="14574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Sesión 3</a:t>
            </a:r>
            <a:endParaRPr sz="24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8" name="Google Shape;318;p67"/>
          <p:cNvSpPr txBox="1"/>
          <p:nvPr/>
        </p:nvSpPr>
        <p:spPr>
          <a:xfrm>
            <a:off x="3840850" y="1302649"/>
            <a:ext cx="20175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3000" b="1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Agenda</a:t>
            </a:r>
            <a:endParaRPr sz="3000" b="1">
              <a:solidFill>
                <a:srgbClr val="E6913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9" name="Google Shape;319;p67"/>
          <p:cNvSpPr txBox="1"/>
          <p:nvPr/>
        </p:nvSpPr>
        <p:spPr>
          <a:xfrm>
            <a:off x="3868350" y="1910225"/>
            <a:ext cx="4059300" cy="17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 dirty="0">
                <a:latin typeface="Lato"/>
                <a:ea typeface="Lato"/>
                <a:cs typeface="Lato"/>
                <a:sym typeface="Lato"/>
              </a:rPr>
              <a:t>01:30 - </a:t>
            </a:r>
            <a:r>
              <a:rPr lang="es" sz="2000" dirty="0">
                <a:latin typeface="Lato"/>
                <a:ea typeface="Lato"/>
                <a:cs typeface="Lato"/>
                <a:sym typeface="Lato"/>
              </a:rPr>
              <a:t>Lesson #3 + Work!</a:t>
            </a:r>
            <a:endParaRPr sz="20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 dirty="0">
                <a:latin typeface="Lato"/>
                <a:ea typeface="Lato"/>
                <a:cs typeface="Lato"/>
                <a:sym typeface="Lato"/>
              </a:rPr>
              <a:t>03:30 - </a:t>
            </a:r>
            <a:r>
              <a:rPr lang="es" sz="2000" dirty="0">
                <a:latin typeface="Lato"/>
                <a:ea typeface="Lato"/>
                <a:cs typeface="Lato"/>
                <a:sym typeface="Lato"/>
              </a:rPr>
              <a:t>Coffee Break ☕️</a:t>
            </a:r>
            <a:endParaRPr sz="20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 dirty="0">
                <a:latin typeface="Lato"/>
                <a:ea typeface="Lato"/>
                <a:cs typeface="Lato"/>
                <a:sym typeface="Lato"/>
              </a:rPr>
              <a:t>03: 45 - </a:t>
            </a:r>
            <a:r>
              <a:rPr lang="es" sz="2000" dirty="0">
                <a:latin typeface="Lato"/>
                <a:ea typeface="Lato"/>
                <a:cs typeface="Lato"/>
                <a:sym typeface="Lato"/>
              </a:rPr>
              <a:t>Keep Working! 🚀</a:t>
            </a:r>
            <a:endParaRPr sz="20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 dirty="0">
                <a:latin typeface="Lato"/>
                <a:ea typeface="Lato"/>
                <a:cs typeface="Lato"/>
                <a:sym typeface="Lato"/>
              </a:rPr>
              <a:t>05:00  - </a:t>
            </a:r>
            <a:r>
              <a:rPr lang="es" sz="2000" dirty="0">
                <a:latin typeface="Lato"/>
                <a:ea typeface="Lato"/>
                <a:cs typeface="Lato"/>
                <a:sym typeface="Lato"/>
              </a:rPr>
              <a:t>Talk: 🗣</a:t>
            </a:r>
            <a:endParaRPr sz="20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280A1888-DDE5-446A-AA44-C77EFE3E6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376" y="95365"/>
            <a:ext cx="491282" cy="875119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6EBF8FD-54CA-410B-BACD-B4500A3BD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735" y="1302649"/>
            <a:ext cx="1457399" cy="259606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2" name="Google Shape;582;p94"/>
          <p:cNvCxnSpPr/>
          <p:nvPr/>
        </p:nvCxnSpPr>
        <p:spPr>
          <a:xfrm>
            <a:off x="541097" y="640139"/>
            <a:ext cx="7684500" cy="6300"/>
          </a:xfrm>
          <a:prstGeom prst="straightConnector1">
            <a:avLst/>
          </a:prstGeom>
          <a:noFill/>
          <a:ln w="38100" cap="flat" cmpd="sng">
            <a:solidFill>
              <a:srgbClr val="FEB38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3" name="Google Shape;583;p94"/>
          <p:cNvSpPr txBox="1"/>
          <p:nvPr/>
        </p:nvSpPr>
        <p:spPr>
          <a:xfrm>
            <a:off x="555120" y="294363"/>
            <a:ext cx="6835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600" b="0" i="0" u="none" strike="noStrike" cap="non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Comparison of models</a:t>
            </a:r>
            <a:endParaRPr sz="600" b="0" i="0" u="none" strike="noStrike" cap="none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585" name="Google Shape;585;p94"/>
          <p:cNvPicPr preferRelativeResize="0"/>
          <p:nvPr/>
        </p:nvPicPr>
        <p:blipFill rotWithShape="1">
          <a:blip r:embed="rId3">
            <a:alphaModFix/>
          </a:blip>
          <a:srcRect r="36808"/>
          <a:stretch/>
        </p:blipFill>
        <p:spPr>
          <a:xfrm>
            <a:off x="346750" y="1356800"/>
            <a:ext cx="5101550" cy="92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94"/>
          <p:cNvPicPr preferRelativeResize="0"/>
          <p:nvPr/>
        </p:nvPicPr>
        <p:blipFill rotWithShape="1">
          <a:blip r:embed="rId3">
            <a:alphaModFix/>
          </a:blip>
          <a:srcRect l="90768"/>
          <a:stretch/>
        </p:blipFill>
        <p:spPr>
          <a:xfrm>
            <a:off x="5359400" y="1356800"/>
            <a:ext cx="745299" cy="92085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94"/>
          <p:cNvSpPr txBox="1"/>
          <p:nvPr/>
        </p:nvSpPr>
        <p:spPr>
          <a:xfrm>
            <a:off x="990600" y="3073400"/>
            <a:ext cx="7315200" cy="8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Accuracy: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4 - 0.78172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6 - 0.78129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7 - 0.78261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8 - 0.78441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9 - 0.78452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540E9D0-A28C-43DF-9136-1DA62908A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8806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3531" y="1278776"/>
            <a:ext cx="2785171" cy="335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128" y="1568044"/>
            <a:ext cx="4096738" cy="2007397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95"/>
          <p:cNvSpPr txBox="1"/>
          <p:nvPr/>
        </p:nvSpPr>
        <p:spPr>
          <a:xfrm>
            <a:off x="775601" y="4024500"/>
            <a:ext cx="3616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b="1">
                <a:latin typeface="Avenir"/>
                <a:ea typeface="Avenir"/>
                <a:cs typeface="Avenir"/>
                <a:sym typeface="Avenir"/>
              </a:rPr>
              <a:t>Queremos ver qué “features” hacen “puro” nuestro dataset, son las más relevantes.</a:t>
            </a:r>
            <a:endParaRPr sz="1300" b="1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595" name="Google Shape;595;p95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6" name="Google Shape;596;p95"/>
          <p:cNvSpPr txBox="1"/>
          <p:nvPr/>
        </p:nvSpPr>
        <p:spPr>
          <a:xfrm>
            <a:off x="541100" y="310575"/>
            <a:ext cx="5451900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Plotting &amp; Feature Importance</a:t>
            </a:r>
            <a:endParaRPr sz="240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endParaRPr sz="240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15005C10-5277-4B65-A575-7705304CC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8806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3" name="Google Shape;603;p96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4" name="Google Shape;604;p96"/>
          <p:cNvSpPr txBox="1"/>
          <p:nvPr/>
        </p:nvSpPr>
        <p:spPr>
          <a:xfrm>
            <a:off x="541100" y="310575"/>
            <a:ext cx="5451900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Hyperparameter Tunning</a:t>
            </a:r>
            <a:endParaRPr sz="240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endParaRPr sz="240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607" name="Google Shape;607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104" y="929075"/>
            <a:ext cx="5957320" cy="3850175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96"/>
          <p:cNvSpPr txBox="1"/>
          <p:nvPr/>
        </p:nvSpPr>
        <p:spPr>
          <a:xfrm>
            <a:off x="7451175" y="4668900"/>
            <a:ext cx="19419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More info:</a:t>
            </a:r>
            <a:r>
              <a:rPr lang="es" u="sng">
                <a:solidFill>
                  <a:schemeClr val="hlink"/>
                </a:solidFill>
                <a:hlinkClick r:id="rId4"/>
              </a:rPr>
              <a:t> [1] </a:t>
            </a:r>
            <a:endParaRPr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E1B9BFA6-41D2-4D0B-B080-D6585645D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8806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7"/>
          <p:cNvSpPr txBox="1"/>
          <p:nvPr/>
        </p:nvSpPr>
        <p:spPr>
          <a:xfrm>
            <a:off x="541104" y="913658"/>
            <a:ext cx="7877702" cy="40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/>
          <a:p>
            <a:pPr marL="317500" lvl="0" indent="-228600" algn="just">
              <a:lnSpc>
                <a:spcPct val="150000"/>
              </a:lnSpc>
              <a:buSzPts val="1200"/>
              <a:buFont typeface="Avenir"/>
              <a:buChar char="●"/>
            </a:pPr>
            <a:r>
              <a:rPr lang="en-US" sz="1200" b="1" dirty="0">
                <a:latin typeface="Avenir"/>
                <a:ea typeface="Avenir"/>
                <a:cs typeface="Avenir"/>
                <a:sym typeface="Avenir"/>
              </a:rPr>
              <a:t>Hyper-parameters: </a:t>
            </a:r>
            <a:r>
              <a:rPr lang="en-US" sz="1200" dirty="0">
                <a:latin typeface="Avenir"/>
                <a:ea typeface="Avenir"/>
                <a:cs typeface="Avenir"/>
                <a:sym typeface="Avenir"/>
              </a:rPr>
              <a:t>how to adjust our models </a:t>
            </a:r>
            <a:r>
              <a:rPr lang="en-US" sz="1200" b="1" dirty="0">
                <a:latin typeface="Avenir"/>
                <a:ea typeface="Avenir"/>
                <a:cs typeface="Avenir"/>
                <a:sym typeface="Avenir"/>
              </a:rPr>
              <a:t>
Feature Importance: </a:t>
            </a:r>
            <a:r>
              <a:rPr lang="en-US" sz="1200" dirty="0">
                <a:latin typeface="Avenir"/>
                <a:ea typeface="Avenir"/>
                <a:cs typeface="Avenir"/>
                <a:sym typeface="Avenir"/>
              </a:rPr>
              <a:t>determining the most influential factors of our data, how to visualize and represent it, as well as solving a past lesson error in terms of sorting.</a:t>
            </a:r>
            <a:r>
              <a:rPr lang="en-US" sz="1200" b="1" dirty="0">
                <a:latin typeface="Avenir"/>
                <a:ea typeface="Avenir"/>
                <a:cs typeface="Avenir"/>
                <a:sym typeface="Avenir"/>
              </a:rPr>
              <a:t>
One-Hot Encoding: </a:t>
            </a:r>
            <a:r>
              <a:rPr lang="en-US" sz="1200" dirty="0">
                <a:latin typeface="Avenir"/>
                <a:ea typeface="Avenir"/>
                <a:cs typeface="Avenir"/>
                <a:sym typeface="Avenir"/>
              </a:rPr>
              <a:t>How to Deal with Categorical Data Efficiently</a:t>
            </a:r>
            <a:r>
              <a:rPr lang="en-US" sz="1200" b="1" dirty="0">
                <a:latin typeface="Avenir"/>
                <a:ea typeface="Avenir"/>
                <a:cs typeface="Avenir"/>
                <a:sym typeface="Avenir"/>
              </a:rPr>
              <a:t>
Remove redundant features: </a:t>
            </a:r>
            <a:r>
              <a:rPr lang="en-US" sz="1200" dirty="0">
                <a:latin typeface="Avenir"/>
                <a:ea typeface="Avenir"/>
                <a:cs typeface="Avenir"/>
                <a:sym typeface="Avenir"/>
              </a:rPr>
              <a:t>making our dataset more "pure" and sometimes removing the superfluous results better (less variance)</a:t>
            </a:r>
            <a:r>
              <a:rPr lang="en-US" sz="1200" b="1" dirty="0">
                <a:latin typeface="Avenir"/>
                <a:ea typeface="Avenir"/>
                <a:cs typeface="Avenir"/>
                <a:sym typeface="Avenir"/>
              </a:rPr>
              <a:t>
Partial dependent: </a:t>
            </a:r>
            <a:r>
              <a:rPr lang="en-US" sz="1200" dirty="0">
                <a:latin typeface="Avenir"/>
                <a:ea typeface="Avenir"/>
                <a:cs typeface="Avenir"/>
                <a:sym typeface="Avenir"/>
              </a:rPr>
              <a:t>variables that under certain conditions may be conditioning other non-relationally (e.g. default values)</a:t>
            </a:r>
            <a:r>
              <a:rPr lang="en-US" sz="1200" b="1" dirty="0">
                <a:latin typeface="Avenir"/>
                <a:ea typeface="Avenir"/>
                <a:cs typeface="Avenir"/>
                <a:sym typeface="Avenir"/>
              </a:rPr>
              <a:t>
Tree interpreter: </a:t>
            </a:r>
            <a:r>
              <a:rPr lang="en-US" sz="1200" dirty="0">
                <a:latin typeface="Avenir"/>
                <a:ea typeface="Avenir"/>
                <a:cs typeface="Avenir"/>
                <a:sym typeface="Avenir"/>
              </a:rPr>
              <a:t>taking trees one by one and dissecting per-row and per-tree predictions. Which trees and in which rows provide greater efficiency/accuracy?</a:t>
            </a:r>
            <a:r>
              <a:rPr lang="en-US" sz="1200" b="1" dirty="0">
                <a:latin typeface="Avenir"/>
                <a:ea typeface="Avenir"/>
                <a:cs typeface="Avenir"/>
                <a:sym typeface="Avenir"/>
              </a:rPr>
              <a:t>
Cross-validation</a:t>
            </a:r>
            <a:r>
              <a:rPr lang="en-US" sz="1200" dirty="0">
                <a:latin typeface="Avenir"/>
                <a:ea typeface="Avenir"/>
                <a:cs typeface="Avenir"/>
                <a:sym typeface="Avenir"/>
              </a:rPr>
              <a:t>: using the entire dataset as test and training at the same time (advantages and disadvantages)</a:t>
            </a:r>
            <a:r>
              <a:rPr lang="en-US" sz="1200" b="1" dirty="0">
                <a:latin typeface="Avenir"/>
                <a:ea typeface="Avenir"/>
                <a:cs typeface="Avenir"/>
                <a:sym typeface="Avenir"/>
              </a:rPr>
              <a:t>
</a:t>
            </a:r>
            <a:endParaRPr sz="1200" dirty="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614" name="Google Shape;614;p97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5" name="Google Shape;615;p97"/>
          <p:cNvSpPr txBox="1"/>
          <p:nvPr/>
        </p:nvSpPr>
        <p:spPr>
          <a:xfrm>
            <a:off x="541100" y="310575"/>
            <a:ext cx="5451900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Feature Engineering</a:t>
            </a:r>
            <a:endParaRPr sz="240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endParaRPr sz="240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41E826DC-266C-4F37-8B47-A9AE98125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806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2" name="Google Shape;622;p98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3" name="Google Shape;623;p98"/>
          <p:cNvSpPr txBox="1"/>
          <p:nvPr/>
        </p:nvSpPr>
        <p:spPr>
          <a:xfrm>
            <a:off x="541100" y="310575"/>
            <a:ext cx="6269100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Classification vs. Regression Evaluation</a:t>
            </a:r>
            <a:endParaRPr sz="240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endParaRPr sz="240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626" name="Google Shape;626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375" y="967275"/>
            <a:ext cx="6719250" cy="40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98"/>
          <p:cNvSpPr/>
          <p:nvPr/>
        </p:nvSpPr>
        <p:spPr>
          <a:xfrm>
            <a:off x="1816900" y="980325"/>
            <a:ext cx="4404900" cy="1941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98"/>
          <p:cNvSpPr txBox="1"/>
          <p:nvPr/>
        </p:nvSpPr>
        <p:spPr>
          <a:xfrm>
            <a:off x="6877400" y="4557800"/>
            <a:ext cx="19419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More info: </a:t>
            </a:r>
            <a:r>
              <a:rPr lang="es" u="sng">
                <a:solidFill>
                  <a:schemeClr val="hlink"/>
                </a:solidFill>
                <a:hlinkClick r:id="rId4"/>
              </a:rPr>
              <a:t>[1]</a:t>
            </a:r>
            <a:r>
              <a:rPr lang="es"/>
              <a:t> </a:t>
            </a:r>
            <a:r>
              <a:rPr lang="es" u="sng">
                <a:solidFill>
                  <a:schemeClr val="hlink"/>
                </a:solidFill>
                <a:hlinkClick r:id="rId5"/>
              </a:rPr>
              <a:t>[2]</a:t>
            </a:r>
            <a:endParaRPr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A5955B2C-BDE7-4731-9416-9332A239F5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8806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3" name="Google Shape;633;p99"/>
          <p:cNvCxnSpPr/>
          <p:nvPr/>
        </p:nvCxnSpPr>
        <p:spPr>
          <a:xfrm>
            <a:off x="541097" y="640139"/>
            <a:ext cx="2704500" cy="6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p99"/>
          <p:cNvSpPr txBox="1"/>
          <p:nvPr/>
        </p:nvSpPr>
        <p:spPr>
          <a:xfrm>
            <a:off x="541100" y="310575"/>
            <a:ext cx="2728800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Challenge! </a:t>
            </a:r>
            <a:endParaRPr sz="24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35" name="Google Shape;635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624" y="0"/>
            <a:ext cx="388537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0" name="Google Shape;640;p100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1" name="Google Shape;641;p100"/>
          <p:cNvSpPr txBox="1"/>
          <p:nvPr/>
        </p:nvSpPr>
        <p:spPr>
          <a:xfrm>
            <a:off x="541100" y="310575"/>
            <a:ext cx="18117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Bibliografía</a:t>
            </a:r>
            <a:endParaRPr sz="24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4" name="Google Shape;644;p100"/>
          <p:cNvSpPr txBox="1"/>
          <p:nvPr/>
        </p:nvSpPr>
        <p:spPr>
          <a:xfrm>
            <a:off x="541100" y="1029325"/>
            <a:ext cx="5376900" cy="3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venir"/>
                <a:ea typeface="Avenir"/>
                <a:cs typeface="Avenir"/>
                <a:sym typeface="Avenir"/>
              </a:rPr>
              <a:t>/1./ /Hands-on Machine Learning with Scikit-Learn, Keras, and TensorFlow/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venir"/>
                <a:ea typeface="Avenir"/>
                <a:cs typeface="Avenir"/>
                <a:sym typeface="Avenir"/>
              </a:rPr>
              <a:t>/2./ /Fast.AI - Introduction to Machine Learning for Coders/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venir"/>
                <a:ea typeface="Avenir"/>
                <a:cs typeface="Avenir"/>
                <a:sym typeface="Avenir"/>
              </a:rPr>
              <a:t>/3./ /MLCourse.AI/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venir"/>
                <a:ea typeface="Avenir"/>
                <a:cs typeface="Avenir"/>
                <a:sym typeface="Avenir"/>
              </a:rPr>
              <a:t>/4./ /DeltaAnalytics/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venir"/>
                <a:ea typeface="Avenir"/>
                <a:cs typeface="Avenir"/>
                <a:sym typeface="Avenir"/>
              </a:rPr>
              <a:t>/5./ /The Hundred-page Machine Learning Book/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venir"/>
                <a:ea typeface="Avenir"/>
                <a:cs typeface="Avenir"/>
                <a:sym typeface="Avenir"/>
              </a:rPr>
              <a:t>/6./ /Machine Learning for Humans (Vishal Maini)/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venir"/>
                <a:ea typeface="Avenir"/>
                <a:cs typeface="Avenir"/>
                <a:sym typeface="Avenir"/>
              </a:rPr>
              <a:t>/7./ /Datacamp/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venir"/>
                <a:ea typeface="Avenir"/>
                <a:cs typeface="Avenir"/>
                <a:sym typeface="Avenir"/>
              </a:rPr>
              <a:t>/8./ /DataQuest/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45" name="Google Shape;645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2000" y="2026225"/>
            <a:ext cx="1515050" cy="19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9750" y="3916125"/>
            <a:ext cx="1773150" cy="84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5625" y="2607175"/>
            <a:ext cx="1718975" cy="24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0D8CC30A-BBAC-48A4-90AF-BAFF51287B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8806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101"/>
          <p:cNvPicPr preferRelativeResize="0"/>
          <p:nvPr/>
        </p:nvPicPr>
        <p:blipFill rotWithShape="1">
          <a:blip r:embed="rId3">
            <a:alphaModFix/>
          </a:blip>
          <a:srcRect t="-4799" b="15096"/>
          <a:stretch/>
        </p:blipFill>
        <p:spPr>
          <a:xfrm>
            <a:off x="0" y="318722"/>
            <a:ext cx="9144003" cy="4824775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101"/>
          <p:cNvSpPr txBox="1"/>
          <p:nvPr/>
        </p:nvSpPr>
        <p:spPr>
          <a:xfrm>
            <a:off x="0" y="-34724"/>
            <a:ext cx="9153300" cy="6132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63500" dist="23000" dir="5400000">
              <a:srgbClr val="808080">
                <a:alpha val="34510"/>
              </a:srgbClr>
            </a:outerShdw>
          </a:effectLst>
        </p:spPr>
        <p:txBody>
          <a:bodyPr spcFirstLastPara="1" wrap="square" lIns="68650" tIns="34325" rIns="68650" bIns="343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300" b="0" i="0" u="none" strike="noStrike" cap="none">
              <a:solidFill>
                <a:srgbClr val="1E579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101"/>
          <p:cNvSpPr txBox="1">
            <a:spLocks noGrp="1"/>
          </p:cNvSpPr>
          <p:nvPr>
            <p:ph type="title"/>
          </p:nvPr>
        </p:nvSpPr>
        <p:spPr>
          <a:xfrm>
            <a:off x="217393" y="-9232"/>
            <a:ext cx="7685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50" tIns="34325" rIns="68650" bIns="343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s"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WI-FI</a:t>
            </a:r>
            <a:endParaRPr sz="3300" b="1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55" name="Google Shape;655;p101"/>
          <p:cNvSpPr txBox="1"/>
          <p:nvPr/>
        </p:nvSpPr>
        <p:spPr>
          <a:xfrm>
            <a:off x="6777000" y="4434949"/>
            <a:ext cx="23670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i="1">
                <a:solidFill>
                  <a:srgbClr val="E69138"/>
                </a:solidFill>
                <a:latin typeface="Avenir"/>
                <a:ea typeface="Avenir"/>
                <a:cs typeface="Avenir"/>
                <a:sym typeface="Avenir"/>
              </a:rPr>
              <a:t>madrid@saturdays.ai</a:t>
            </a:r>
            <a:endParaRPr sz="1400" i="1">
              <a:solidFill>
                <a:srgbClr val="E69138"/>
              </a:solidFill>
            </a:endParaRPr>
          </a:p>
        </p:txBody>
      </p:sp>
      <p:sp>
        <p:nvSpPr>
          <p:cNvPr id="657" name="Google Shape;657;p101"/>
          <p:cNvSpPr txBox="1"/>
          <p:nvPr/>
        </p:nvSpPr>
        <p:spPr>
          <a:xfrm>
            <a:off x="522975" y="135275"/>
            <a:ext cx="18117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Wi-Fi</a:t>
            </a:r>
            <a:endParaRPr sz="24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6" name="Google Shape;326;p68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7" name="Google Shape;327;p68"/>
          <p:cNvSpPr txBox="1"/>
          <p:nvPr/>
        </p:nvSpPr>
        <p:spPr>
          <a:xfrm>
            <a:off x="541100" y="310575"/>
            <a:ext cx="3291900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State of the course</a:t>
            </a:r>
            <a:endParaRPr sz="24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8" name="Google Shape;328;p68"/>
          <p:cNvSpPr txBox="1"/>
          <p:nvPr/>
        </p:nvSpPr>
        <p:spPr>
          <a:xfrm>
            <a:off x="541100" y="997250"/>
            <a:ext cx="6858900" cy="38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s" sz="1800" b="1">
                <a:latin typeface="Avenir"/>
                <a:ea typeface="Avenir"/>
                <a:cs typeface="Avenir"/>
                <a:sym typeface="Avenir"/>
              </a:rPr>
              <a:t>#1</a:t>
            </a:r>
            <a:r>
              <a:rPr lang="es" sz="1800">
                <a:latin typeface="Avenir"/>
                <a:ea typeface="Avenir"/>
                <a:cs typeface="Avenir"/>
                <a:sym typeface="Avenir"/>
              </a:rPr>
              <a:t> Exploratory Data Analysis &amp; Classification ✅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s" sz="1800" b="1">
                <a:latin typeface="Avenir"/>
                <a:ea typeface="Avenir"/>
                <a:cs typeface="Avenir"/>
                <a:sym typeface="Avenir"/>
              </a:rPr>
              <a:t>#2</a:t>
            </a:r>
            <a:r>
              <a:rPr lang="es" sz="1800">
                <a:latin typeface="Avenir"/>
                <a:ea typeface="Avenir"/>
                <a:cs typeface="Avenir"/>
                <a:sym typeface="Avenir"/>
              </a:rPr>
              <a:t> Regression &amp; Model Validation ✅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s" sz="1800" b="1">
                <a:latin typeface="Avenir"/>
                <a:ea typeface="Avenir"/>
                <a:cs typeface="Avenir"/>
                <a:sym typeface="Avenir"/>
              </a:rPr>
              <a:t>#3</a:t>
            </a:r>
            <a:r>
              <a:rPr lang="es" sz="1800">
                <a:latin typeface="Avenir"/>
                <a:ea typeface="Avenir"/>
                <a:cs typeface="Avenir"/>
                <a:sym typeface="Avenir"/>
              </a:rPr>
              <a:t> Random Forest Deep Dive 🔴 Today!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s" sz="1800" b="1">
                <a:latin typeface="Avenir"/>
                <a:ea typeface="Avenir"/>
                <a:cs typeface="Avenir"/>
                <a:sym typeface="Avenir"/>
              </a:rPr>
              <a:t>#4</a:t>
            </a:r>
            <a:r>
              <a:rPr lang="es" sz="1800">
                <a:latin typeface="Avenir"/>
                <a:ea typeface="Avenir"/>
                <a:cs typeface="Avenir"/>
                <a:sym typeface="Avenir"/>
              </a:rPr>
              <a:t> Unsupervised Learning 🔜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s" sz="1800" b="1">
                <a:latin typeface="Avenir"/>
                <a:ea typeface="Avenir"/>
                <a:cs typeface="Avenir"/>
                <a:sym typeface="Avenir"/>
              </a:rPr>
              <a:t>#5</a:t>
            </a:r>
            <a:r>
              <a:rPr lang="es" sz="1800">
                <a:latin typeface="Avenir"/>
                <a:ea typeface="Avenir"/>
                <a:cs typeface="Avenir"/>
                <a:sym typeface="Avenir"/>
              </a:rPr>
              <a:t> Neural Networks, Gradient Descent 🔜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s" sz="1800" b="1">
                <a:latin typeface="Avenir"/>
                <a:ea typeface="Avenir"/>
                <a:cs typeface="Avenir"/>
                <a:sym typeface="Avenir"/>
              </a:rPr>
              <a:t>#6</a:t>
            </a:r>
            <a:r>
              <a:rPr lang="es" sz="1800">
                <a:latin typeface="Avenir"/>
                <a:ea typeface="Avenir"/>
                <a:cs typeface="Avenir"/>
                <a:sym typeface="Avenir"/>
              </a:rPr>
              <a:t> NLP 🔜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  <a:buNone/>
            </a:pPr>
            <a:endParaRPr sz="18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EDB0D14D-FD4D-4C40-A5CC-1D4020578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376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5" name="Google Shape;335;p69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6" name="Google Shape;336;p69"/>
          <p:cNvSpPr txBox="1"/>
          <p:nvPr/>
        </p:nvSpPr>
        <p:spPr>
          <a:xfrm>
            <a:off x="541100" y="310575"/>
            <a:ext cx="3291900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 dirty="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¿</a:t>
            </a:r>
            <a:r>
              <a:rPr lang="en-US" sz="2400" dirty="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Doubts</a:t>
            </a:r>
            <a:r>
              <a:rPr lang="es" sz="2400" dirty="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?</a:t>
            </a:r>
            <a:endParaRPr sz="2400" dirty="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9" name="Google Shape;33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300" y="1225650"/>
            <a:ext cx="3859276" cy="3859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6D24004-23E1-4FC7-872A-69D5BE390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4376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4" name="Google Shape;344;p70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5" name="Google Shape;345;p70"/>
          <p:cNvSpPr txBox="1"/>
          <p:nvPr/>
        </p:nvSpPr>
        <p:spPr>
          <a:xfrm>
            <a:off x="541100" y="310575"/>
            <a:ext cx="6803400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Random Forest Deep Dive  🏊🏻‍♂️</a:t>
            </a:r>
            <a:endParaRPr sz="24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6" name="Google Shape;346;p70"/>
          <p:cNvSpPr txBox="1"/>
          <p:nvPr/>
        </p:nvSpPr>
        <p:spPr>
          <a:xfrm>
            <a:off x="767050" y="1037725"/>
            <a:ext cx="5670300" cy="3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s" sz="1800" b="1">
                <a:latin typeface="Avenir"/>
                <a:ea typeface="Avenir"/>
                <a:cs typeface="Avenir"/>
                <a:sym typeface="Avenir"/>
              </a:rPr>
              <a:t>Random Forest &amp; Gradient Boosting</a:t>
            </a:r>
            <a:endParaRPr sz="1800" b="1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s" sz="1800" b="1">
                <a:latin typeface="Avenir"/>
                <a:ea typeface="Avenir"/>
                <a:cs typeface="Avenir"/>
                <a:sym typeface="Avenir"/>
              </a:rPr>
              <a:t>Bagging, Boosting &amp; Out of Bag</a:t>
            </a:r>
            <a:endParaRPr sz="1800" b="1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s" sz="1800" b="1">
                <a:latin typeface="Avenir"/>
                <a:ea typeface="Avenir"/>
                <a:cs typeface="Avenir"/>
                <a:sym typeface="Avenir"/>
              </a:rPr>
              <a:t>Hyperparameter tunning</a:t>
            </a:r>
            <a:endParaRPr sz="1800" b="1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s" sz="1800" b="1">
                <a:latin typeface="Avenir"/>
                <a:ea typeface="Avenir"/>
                <a:cs typeface="Avenir"/>
                <a:sym typeface="Avenir"/>
              </a:rPr>
              <a:t>Feature Engineering</a:t>
            </a:r>
            <a:endParaRPr sz="1800" b="1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s" sz="1800" b="1">
                <a:latin typeface="Avenir"/>
                <a:ea typeface="Avenir"/>
                <a:cs typeface="Avenir"/>
                <a:sym typeface="Avenir"/>
              </a:rPr>
              <a:t>Classification vs Regression Evaluation</a:t>
            </a:r>
            <a:endParaRPr sz="1800" b="1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800" b="1">
              <a:latin typeface="Avenir"/>
              <a:ea typeface="Avenir"/>
              <a:cs typeface="Avenir"/>
              <a:sym typeface="Avenir"/>
            </a:endParaRPr>
          </a:p>
          <a:p>
            <a:pPr marL="91440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8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9" name="Google Shape;349;p70"/>
          <p:cNvSpPr/>
          <p:nvPr/>
        </p:nvSpPr>
        <p:spPr>
          <a:xfrm>
            <a:off x="699050" y="1521200"/>
            <a:ext cx="197700" cy="5577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79646"/>
          </a:solidFill>
          <a:ln w="9525" cap="flat" cmpd="sng">
            <a:solidFill>
              <a:srgbClr val="F796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70"/>
          <p:cNvSpPr/>
          <p:nvPr/>
        </p:nvSpPr>
        <p:spPr>
          <a:xfrm>
            <a:off x="699050" y="2174950"/>
            <a:ext cx="197700" cy="5577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79646"/>
          </a:solidFill>
          <a:ln w="9525" cap="flat" cmpd="sng">
            <a:solidFill>
              <a:srgbClr val="F796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70"/>
          <p:cNvSpPr/>
          <p:nvPr/>
        </p:nvSpPr>
        <p:spPr>
          <a:xfrm>
            <a:off x="699050" y="2828700"/>
            <a:ext cx="197700" cy="5577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79646"/>
          </a:solidFill>
          <a:ln w="9525" cap="flat" cmpd="sng">
            <a:solidFill>
              <a:srgbClr val="F796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70"/>
          <p:cNvSpPr/>
          <p:nvPr/>
        </p:nvSpPr>
        <p:spPr>
          <a:xfrm>
            <a:off x="699050" y="3482450"/>
            <a:ext cx="197700" cy="5577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79646"/>
          </a:solidFill>
          <a:ln w="9525" cap="flat" cmpd="sng">
            <a:solidFill>
              <a:srgbClr val="F796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E32822E0-54A7-4BB6-8249-AA6E85B02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376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7" name="Google Shape;357;p71"/>
          <p:cNvCxnSpPr/>
          <p:nvPr/>
        </p:nvCxnSpPr>
        <p:spPr>
          <a:xfrm>
            <a:off x="541097" y="640140"/>
            <a:ext cx="7684500" cy="6300"/>
          </a:xfrm>
          <a:prstGeom prst="straightConnector1">
            <a:avLst/>
          </a:prstGeom>
          <a:noFill/>
          <a:ln w="114300" cap="flat" cmpd="sng">
            <a:solidFill>
              <a:srgbClr val="FEB38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8" name="Google Shape;358;p71"/>
          <p:cNvSpPr txBox="1"/>
          <p:nvPr/>
        </p:nvSpPr>
        <p:spPr>
          <a:xfrm>
            <a:off x="555121" y="309112"/>
            <a:ext cx="6835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6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¿Where we are?</a:t>
            </a:r>
            <a:endParaRPr sz="600" b="0" i="0" u="none" strike="noStrike" cap="none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360" name="Google Shape;360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2321" y="937468"/>
            <a:ext cx="5372934" cy="3841648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71"/>
          <p:cNvSpPr/>
          <p:nvPr/>
        </p:nvSpPr>
        <p:spPr>
          <a:xfrm rot="8417482">
            <a:off x="5053438" y="459538"/>
            <a:ext cx="2088643" cy="3228028"/>
          </a:xfrm>
          <a:prstGeom prst="ellipse">
            <a:avLst/>
          </a:prstGeom>
          <a:noFill/>
          <a:ln w="38100" cap="flat" cmpd="sng">
            <a:solidFill>
              <a:srgbClr val="E4245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700" tIns="63700" rIns="63700" bIns="63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71"/>
          <p:cNvSpPr txBox="1"/>
          <p:nvPr/>
        </p:nvSpPr>
        <p:spPr>
          <a:xfrm>
            <a:off x="6003125" y="3503167"/>
            <a:ext cx="1387800" cy="7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700" b="1" i="0" u="none" strike="noStrike" cap="none">
                <a:solidFill>
                  <a:srgbClr val="E42454"/>
                </a:solidFill>
                <a:latin typeface="Arial"/>
                <a:ea typeface="Arial"/>
                <a:cs typeface="Arial"/>
                <a:sym typeface="Arial"/>
              </a:rPr>
              <a:t>Supervised Learning</a:t>
            </a:r>
            <a:endParaRPr sz="1700" b="1" i="0" u="none" strike="noStrike" cap="none">
              <a:solidFill>
                <a:srgbClr val="E424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71"/>
          <p:cNvSpPr/>
          <p:nvPr/>
        </p:nvSpPr>
        <p:spPr>
          <a:xfrm>
            <a:off x="4451446" y="711629"/>
            <a:ext cx="2716500" cy="1154100"/>
          </a:xfrm>
          <a:prstGeom prst="ellipse">
            <a:avLst/>
          </a:prstGeom>
          <a:noFill/>
          <a:ln w="76200" cap="flat" cmpd="sng">
            <a:solidFill>
              <a:srgbClr val="F36F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700" tIns="63700" rIns="63700" bIns="63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71"/>
          <p:cNvSpPr txBox="1"/>
          <p:nvPr/>
        </p:nvSpPr>
        <p:spPr>
          <a:xfrm>
            <a:off x="7298482" y="953438"/>
            <a:ext cx="15897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/>
          <a:p>
            <a:pPr marL="317500" marR="0" lvl="0" indent="-215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6F69"/>
              </a:buClr>
              <a:buSzPts val="1000"/>
              <a:buFont typeface="Arial"/>
              <a:buChar char="●"/>
            </a:pPr>
            <a:r>
              <a:rPr lang="es" sz="1000" b="1" i="0" u="none" strike="noStrike" cap="none">
                <a:solidFill>
                  <a:srgbClr val="F36F69"/>
                </a:solidFill>
                <a:latin typeface="Arial"/>
                <a:ea typeface="Arial"/>
                <a:cs typeface="Arial"/>
                <a:sym typeface="Arial"/>
              </a:rPr>
              <a:t>Categorical response variable</a:t>
            </a:r>
            <a:endParaRPr sz="1000" b="1" i="0" u="none" strike="noStrike" cap="none">
              <a:solidFill>
                <a:srgbClr val="F36F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17500" marR="0" lvl="0" indent="-215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6F69"/>
              </a:buClr>
              <a:buSzPts val="1000"/>
              <a:buFont typeface="Arial"/>
              <a:buChar char="●"/>
            </a:pPr>
            <a:r>
              <a:rPr lang="es" sz="1000" b="1" i="0" u="none" strike="noStrike" cap="none">
                <a:solidFill>
                  <a:srgbClr val="F36F69"/>
                </a:solidFill>
                <a:latin typeface="Arial"/>
                <a:ea typeface="Arial"/>
                <a:cs typeface="Arial"/>
                <a:sym typeface="Arial"/>
              </a:rPr>
              <a:t>Classification problems</a:t>
            </a:r>
            <a:endParaRPr sz="1000" b="1" i="0" u="none" strike="noStrike" cap="none">
              <a:solidFill>
                <a:srgbClr val="F36F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71"/>
          <p:cNvSpPr/>
          <p:nvPr/>
        </p:nvSpPr>
        <p:spPr>
          <a:xfrm>
            <a:off x="5744482" y="1865680"/>
            <a:ext cx="1886100" cy="1435200"/>
          </a:xfrm>
          <a:prstGeom prst="ellipse">
            <a:avLst/>
          </a:prstGeom>
          <a:noFill/>
          <a:ln w="76200" cap="flat" cmpd="sng">
            <a:solidFill>
              <a:srgbClr val="F36F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700" tIns="63700" rIns="63700" bIns="63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71"/>
          <p:cNvSpPr txBox="1"/>
          <p:nvPr/>
        </p:nvSpPr>
        <p:spPr>
          <a:xfrm>
            <a:off x="7630625" y="2307193"/>
            <a:ext cx="15897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/>
          <a:p>
            <a:pPr marL="3175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6F69"/>
              </a:buClr>
              <a:buSzPts val="1000"/>
              <a:buFont typeface="Arial"/>
              <a:buChar char="●"/>
            </a:pPr>
            <a:r>
              <a:rPr lang="es" sz="1000" b="1" i="0" u="none" strike="noStrike" cap="none">
                <a:solidFill>
                  <a:srgbClr val="F36F69"/>
                </a:solidFill>
                <a:latin typeface="Arial"/>
                <a:ea typeface="Arial"/>
                <a:cs typeface="Arial"/>
                <a:sym typeface="Arial"/>
              </a:rPr>
              <a:t>Linear response variables</a:t>
            </a:r>
            <a:endParaRPr sz="1000" b="1" i="0" u="none" strike="noStrike" cap="none">
              <a:solidFill>
                <a:srgbClr val="F36F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175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6F69"/>
              </a:buClr>
              <a:buSzPts val="1000"/>
              <a:buFont typeface="Arial"/>
              <a:buChar char="●"/>
            </a:pPr>
            <a:r>
              <a:rPr lang="es" sz="1000" b="1" i="0" u="none" strike="noStrike" cap="none">
                <a:solidFill>
                  <a:srgbClr val="F36F69"/>
                </a:solidFill>
                <a:latin typeface="Arial"/>
                <a:ea typeface="Arial"/>
                <a:cs typeface="Arial"/>
                <a:sym typeface="Arial"/>
              </a:rPr>
              <a:t>Linear problems</a:t>
            </a:r>
            <a:endParaRPr sz="1000" b="1" i="0" u="none" strike="noStrike" cap="none">
              <a:solidFill>
                <a:srgbClr val="F36F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C6A7AF22-4191-4570-B69D-F20E506BB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4376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oogle Shape;371;p72"/>
          <p:cNvGrpSpPr/>
          <p:nvPr/>
        </p:nvGrpSpPr>
        <p:grpSpPr>
          <a:xfrm>
            <a:off x="1437047" y="810291"/>
            <a:ext cx="5779545" cy="4304380"/>
            <a:chOff x="2011825" y="1224375"/>
            <a:chExt cx="8091201" cy="6504050"/>
          </a:xfrm>
        </p:grpSpPr>
        <p:pic>
          <p:nvPicPr>
            <p:cNvPr id="372" name="Google Shape;372;p72"/>
            <p:cNvPicPr preferRelativeResize="0"/>
            <p:nvPr/>
          </p:nvPicPr>
          <p:blipFill rotWithShape="1">
            <a:blip r:embed="rId3">
              <a:alphaModFix/>
            </a:blip>
            <a:srcRect b="34071"/>
            <a:stretch/>
          </p:blipFill>
          <p:spPr>
            <a:xfrm>
              <a:off x="2011825" y="1224375"/>
              <a:ext cx="8091201" cy="6083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72"/>
            <p:cNvPicPr preferRelativeResize="0"/>
            <p:nvPr/>
          </p:nvPicPr>
          <p:blipFill rotWithShape="1">
            <a:blip r:embed="rId4">
              <a:alphaModFix/>
            </a:blip>
            <a:srcRect b="6515"/>
            <a:stretch/>
          </p:blipFill>
          <p:spPr>
            <a:xfrm>
              <a:off x="5210975" y="6718125"/>
              <a:ext cx="2067875" cy="10103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74" name="Google Shape;374;p72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5" name="Google Shape;375;p72"/>
          <p:cNvSpPr txBox="1"/>
          <p:nvPr/>
        </p:nvSpPr>
        <p:spPr>
          <a:xfrm>
            <a:off x="541100" y="310575"/>
            <a:ext cx="55272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ML Algorithms</a:t>
            </a:r>
            <a:endParaRPr sz="24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B0C8FA3F-90B1-43D0-A720-C543404D7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4376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3350" y="1256874"/>
            <a:ext cx="6109275" cy="33990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4" name="Google Shape;384;p73"/>
          <p:cNvCxnSpPr/>
          <p:nvPr/>
        </p:nvCxnSpPr>
        <p:spPr>
          <a:xfrm rot="10800000" flipH="1">
            <a:off x="245400" y="2803025"/>
            <a:ext cx="8653200" cy="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85" name="Google Shape;385;p73"/>
          <p:cNvSpPr txBox="1"/>
          <p:nvPr/>
        </p:nvSpPr>
        <p:spPr>
          <a:xfrm>
            <a:off x="6169550" y="960750"/>
            <a:ext cx="21009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DEPTH OF TREE</a:t>
            </a:r>
            <a:endParaRPr sz="14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73"/>
          <p:cNvSpPr txBox="1"/>
          <p:nvPr/>
        </p:nvSpPr>
        <p:spPr>
          <a:xfrm>
            <a:off x="7803475" y="2477975"/>
            <a:ext cx="10755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Depth =1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7" name="Google Shape;387;p73"/>
          <p:cNvCxnSpPr/>
          <p:nvPr/>
        </p:nvCxnSpPr>
        <p:spPr>
          <a:xfrm rot="10800000" flipH="1">
            <a:off x="245400" y="3862000"/>
            <a:ext cx="8653200" cy="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88" name="Google Shape;388;p73"/>
          <p:cNvSpPr txBox="1"/>
          <p:nvPr/>
        </p:nvSpPr>
        <p:spPr>
          <a:xfrm>
            <a:off x="7803475" y="3538925"/>
            <a:ext cx="10755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Depth =2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9" name="Google Shape;389;p73"/>
          <p:cNvCxnSpPr/>
          <p:nvPr/>
        </p:nvCxnSpPr>
        <p:spPr>
          <a:xfrm rot="10800000" flipH="1">
            <a:off x="245400" y="4748000"/>
            <a:ext cx="8653200" cy="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90" name="Google Shape;390;p73"/>
          <p:cNvSpPr txBox="1"/>
          <p:nvPr/>
        </p:nvSpPr>
        <p:spPr>
          <a:xfrm>
            <a:off x="7823100" y="4422475"/>
            <a:ext cx="10755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Depth =3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73"/>
          <p:cNvCxnSpPr/>
          <p:nvPr/>
        </p:nvCxnSpPr>
        <p:spPr>
          <a:xfrm>
            <a:off x="541097" y="640139"/>
            <a:ext cx="7684500" cy="6300"/>
          </a:xfrm>
          <a:prstGeom prst="straightConnector1">
            <a:avLst/>
          </a:prstGeom>
          <a:noFill/>
          <a:ln w="38100" cap="flat" cmpd="sng">
            <a:solidFill>
              <a:srgbClr val="FEB38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73"/>
          <p:cNvSpPr txBox="1"/>
          <p:nvPr/>
        </p:nvSpPr>
        <p:spPr>
          <a:xfrm>
            <a:off x="555120" y="294363"/>
            <a:ext cx="6835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6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¿Remember? </a:t>
            </a:r>
            <a:r>
              <a:rPr lang="es" sz="2600" b="0" i="0" u="none" strike="noStrike" cap="non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Decision Tree Algorithms</a:t>
            </a:r>
            <a:endParaRPr sz="600" b="0" i="0" u="none" strike="noStrike" cap="none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CB046661-7E15-4FD7-B92E-555D88054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4376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efault Theme">
  <a:themeElements>
    <a:clrScheme name="Default Theme">
      <a:dk1>
        <a:srgbClr val="7F7F7F"/>
      </a:dk1>
      <a:lt1>
        <a:srgbClr val="FFFFFF"/>
      </a:lt1>
      <a:dk2>
        <a:srgbClr val="A7A7A7"/>
      </a:dk2>
      <a:lt2>
        <a:srgbClr val="535353"/>
      </a:lt2>
      <a:accent1>
        <a:srgbClr val="707070"/>
      </a:accent1>
      <a:accent2>
        <a:srgbClr val="D87766"/>
      </a:accent2>
      <a:accent3>
        <a:srgbClr val="FFFFFF"/>
      </a:accent3>
      <a:accent4>
        <a:srgbClr val="707070"/>
      </a:accent4>
      <a:accent5>
        <a:srgbClr val="D87766"/>
      </a:accent5>
      <a:accent6>
        <a:srgbClr val="FFFFF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31F2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766</Words>
  <Application>Microsoft Office PowerPoint</Application>
  <PresentationFormat>On-screen Show (16:9)</PresentationFormat>
  <Paragraphs>157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37</vt:i4>
      </vt:variant>
    </vt:vector>
  </HeadingPairs>
  <TitlesOfParts>
    <vt:vector size="51" baseType="lpstr">
      <vt:lpstr>Helvetica Neue Light</vt:lpstr>
      <vt:lpstr>Helvetica Neue</vt:lpstr>
      <vt:lpstr>Avenir</vt:lpstr>
      <vt:lpstr>Lato</vt:lpstr>
      <vt:lpstr>Montserrat Thin</vt:lpstr>
      <vt:lpstr>Lato Black</vt:lpstr>
      <vt:lpstr>Arial</vt:lpstr>
      <vt:lpstr>Muli Regular</vt:lpstr>
      <vt:lpstr>Calibri</vt:lpstr>
      <vt:lpstr>Montserrat</vt:lpstr>
      <vt:lpstr>Simple Light</vt:lpstr>
      <vt:lpstr>Simple Light</vt:lpstr>
      <vt:lpstr>Default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WI-FI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Ayesha Qureshi [HSA-HQ]</cp:lastModifiedBy>
  <cp:revision>1</cp:revision>
  <dcterms:modified xsi:type="dcterms:W3CDTF">2020-03-11T16:33:23Z</dcterms:modified>
</cp:coreProperties>
</file>